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62" r:id="rId4"/>
    <p:sldId id="258" r:id="rId5"/>
    <p:sldId id="259" r:id="rId6"/>
    <p:sldId id="260" r:id="rId7"/>
    <p:sldId id="261" r:id="rId8"/>
    <p:sldId id="263" r:id="rId9"/>
    <p:sldId id="280" r:id="rId10"/>
    <p:sldId id="265" r:id="rId11"/>
    <p:sldId id="281" r:id="rId12"/>
    <p:sldId id="264" r:id="rId13"/>
    <p:sldId id="266" r:id="rId14"/>
    <p:sldId id="267" r:id="rId15"/>
    <p:sldId id="282" r:id="rId16"/>
    <p:sldId id="268" r:id="rId17"/>
    <p:sldId id="269" r:id="rId18"/>
    <p:sldId id="270" r:id="rId19"/>
    <p:sldId id="288" r:id="rId20"/>
    <p:sldId id="283" r:id="rId21"/>
    <p:sldId id="284" r:id="rId22"/>
    <p:sldId id="287" r:id="rId23"/>
    <p:sldId id="285" r:id="rId24"/>
    <p:sldId id="272" r:id="rId25"/>
    <p:sldId id="274" r:id="rId26"/>
    <p:sldId id="275" r:id="rId27"/>
    <p:sldId id="276" r:id="rId28"/>
    <p:sldId id="277" r:id="rId29"/>
    <p:sldId id="278" r:id="rId30"/>
    <p:sldId id="286" r:id="rId31"/>
    <p:sldId id="27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2"/>
    <p:restoredTop sz="94666"/>
  </p:normalViewPr>
  <p:slideViewPr>
    <p:cSldViewPr snapToGrid="0">
      <p:cViewPr>
        <p:scale>
          <a:sx n="85" d="100"/>
          <a:sy n="85" d="100"/>
        </p:scale>
        <p:origin x="11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103082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2324293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E4A0E3-44A1-4685-86A3-613A26B6B27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35135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4228330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E4A0E3-44A1-4685-86A3-613A26B6B27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3371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971234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77711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67606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138345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96FF2-22BA-4CA9-95B8-97926FA9BFD8}" type="datetimeFigureOut">
              <a:rPr lang="en-IN" smtClean="0"/>
              <a:t>08/05/24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407006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462917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396FF2-22BA-4CA9-95B8-97926FA9BFD8}" type="datetimeFigureOut">
              <a:rPr lang="en-IN" smtClean="0"/>
              <a:t>08/05/24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4724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396FF2-22BA-4CA9-95B8-97926FA9BFD8}" type="datetimeFigureOut">
              <a:rPr lang="en-IN" smtClean="0"/>
              <a:t>08/05/24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73303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96FF2-22BA-4CA9-95B8-97926FA9BFD8}" type="datetimeFigureOut">
              <a:rPr lang="en-IN" smtClean="0"/>
              <a:t>08/05/24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258823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282788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396FF2-22BA-4CA9-95B8-97926FA9BFD8}" type="datetimeFigureOut">
              <a:rPr lang="en-IN" smtClean="0"/>
              <a:t>08/05/24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CE4A0E3-44A1-4685-86A3-613A26B6B27B}" type="slidenum">
              <a:rPr lang="en-IN" smtClean="0"/>
              <a:t>‹#›</a:t>
            </a:fld>
            <a:endParaRPr lang="en-IN"/>
          </a:p>
        </p:txBody>
      </p:sp>
    </p:spTree>
    <p:extLst>
      <p:ext uri="{BB962C8B-B14F-4D97-AF65-F5344CB8AC3E}">
        <p14:creationId xmlns:p14="http://schemas.microsoft.com/office/powerpoint/2010/main" val="390828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4396FF2-22BA-4CA9-95B8-97926FA9BFD8}" type="datetimeFigureOut">
              <a:rPr lang="en-IN" smtClean="0"/>
              <a:t>08/05/24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CE4A0E3-44A1-4685-86A3-613A26B6B27B}" type="slidenum">
              <a:rPr lang="en-IN" smtClean="0"/>
              <a:t>‹#›</a:t>
            </a:fld>
            <a:endParaRPr lang="en-IN"/>
          </a:p>
        </p:txBody>
      </p:sp>
    </p:spTree>
    <p:extLst>
      <p:ext uri="{BB962C8B-B14F-4D97-AF65-F5344CB8AC3E}">
        <p14:creationId xmlns:p14="http://schemas.microsoft.com/office/powerpoint/2010/main" val="10653293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org/download/stackexchang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28D8-76D7-ECA7-E063-2A4B3096416F}"/>
              </a:ext>
            </a:extLst>
          </p:cNvPr>
          <p:cNvSpPr>
            <a:spLocks noGrp="1"/>
          </p:cNvSpPr>
          <p:nvPr>
            <p:ph type="ctrTitle"/>
          </p:nvPr>
        </p:nvSpPr>
        <p:spPr>
          <a:xfrm>
            <a:off x="2343940" y="1131216"/>
            <a:ext cx="8574622" cy="1935676"/>
          </a:xfrm>
        </p:spPr>
        <p:txBody>
          <a:bodyPr>
            <a:normAutofit fontScale="90000"/>
          </a:bodyPr>
          <a:lstStyle/>
          <a:p>
            <a:r>
              <a:rPr lang="en" b="1" dirty="0">
                <a:solidFill>
                  <a:schemeClr val="accent5">
                    <a:lumMod val="75000"/>
                  </a:schemeClr>
                </a:solidFill>
                <a:latin typeface="Arial Black" panose="020B0A04020102020204" pitchFamily="34" charset="0"/>
              </a:rPr>
              <a:t>Comprehensive Analysis of Stack Overflow Posts </a:t>
            </a:r>
            <a:endParaRPr lang="en-IN" sz="4800" b="1" dirty="0">
              <a:solidFill>
                <a:schemeClr val="accent5">
                  <a:lumMod val="75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4B7F2E25-501F-D15D-24F0-55B6227EE34C}"/>
              </a:ext>
            </a:extLst>
          </p:cNvPr>
          <p:cNvSpPr>
            <a:spLocks noGrp="1"/>
          </p:cNvSpPr>
          <p:nvPr>
            <p:ph type="subTitle" idx="1"/>
          </p:nvPr>
        </p:nvSpPr>
        <p:spPr>
          <a:xfrm>
            <a:off x="2589213" y="3252247"/>
            <a:ext cx="8915399" cy="3157980"/>
          </a:xfrm>
        </p:spPr>
        <p:txBody>
          <a:bodyPr>
            <a:normAutofit fontScale="92500" lnSpcReduction="20000"/>
          </a:bodyPr>
          <a:lstStyle/>
          <a:p>
            <a:pPr marL="0" lvl="0" indent="0" algn="r" rtl="0">
              <a:spcBef>
                <a:spcPts val="0"/>
              </a:spcBef>
              <a:spcAft>
                <a:spcPts val="0"/>
              </a:spcAft>
              <a:buNone/>
            </a:pPr>
            <a:endParaRPr lang="en-IN" sz="1800" dirty="0">
              <a:solidFill>
                <a:schemeClr val="dk1"/>
              </a:solidFill>
            </a:endParaRPr>
          </a:p>
          <a:p>
            <a:pPr marL="0" marR="0" lvl="0" indent="0" algn="ctr" defTabSz="914400" rtl="0" eaLnBrk="1" fontAlgn="auto" latinLnBrk="0" hangingPunct="1">
              <a:lnSpc>
                <a:spcPct val="120000"/>
              </a:lnSpc>
              <a:spcBef>
                <a:spcPts val="0"/>
              </a:spcBef>
              <a:spcAft>
                <a:spcPts val="0"/>
              </a:spcAft>
              <a:buClr>
                <a:srgbClr val="595959"/>
              </a:buClr>
              <a:buSzPts val="2800"/>
              <a:buFont typeface="Arial"/>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Department of Applied Data Science, San Jose State University</a:t>
            </a:r>
          </a:p>
          <a:p>
            <a:pPr marL="0" marR="0" lvl="0" indent="0" algn="ctr" defTabSz="914400" rtl="0" eaLnBrk="1" fontAlgn="auto" latinLnBrk="0" hangingPunct="1">
              <a:lnSpc>
                <a:spcPct val="120000"/>
              </a:lnSpc>
              <a:spcBef>
                <a:spcPts val="0"/>
              </a:spcBef>
              <a:spcAft>
                <a:spcPts val="0"/>
              </a:spcAft>
              <a:buClr>
                <a:srgbClr val="595959"/>
              </a:buClr>
              <a:buSzPts val="2800"/>
              <a:buFont typeface="Arial"/>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DATA 228: Big Data Technologies and Applications</a:t>
            </a:r>
          </a:p>
          <a:p>
            <a:pPr marL="0" marR="0" lvl="0" indent="0" algn="ctr" defTabSz="914400" rtl="0" eaLnBrk="1" fontAlgn="auto" latinLnBrk="0" hangingPunct="1">
              <a:lnSpc>
                <a:spcPct val="120000"/>
              </a:lnSpc>
              <a:spcBef>
                <a:spcPts val="0"/>
              </a:spcBef>
              <a:spcAft>
                <a:spcPts val="0"/>
              </a:spcAft>
              <a:buClr>
                <a:srgbClr val="595959"/>
              </a:buClr>
              <a:buSzPts val="2800"/>
              <a:buFont typeface="Arial"/>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Dr. </a:t>
            </a:r>
            <a:r>
              <a:rPr kumimoji="0" lang="en-US" sz="2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Guannan</a:t>
            </a: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Liu</a:t>
            </a:r>
          </a:p>
          <a:p>
            <a:pPr marL="0" lvl="0" indent="0" algn="ctr" rtl="0">
              <a:spcBef>
                <a:spcPts val="0"/>
              </a:spcBef>
              <a:spcAft>
                <a:spcPts val="0"/>
              </a:spcAft>
              <a:buNone/>
            </a:pPr>
            <a:endParaRPr lang="en-IN" dirty="0">
              <a:solidFill>
                <a:schemeClr val="dk1"/>
              </a:solidFill>
            </a:endParaRPr>
          </a:p>
          <a:p>
            <a:pPr marL="0" lvl="0" indent="0" algn="r" rtl="0">
              <a:spcBef>
                <a:spcPts val="0"/>
              </a:spcBef>
              <a:spcAft>
                <a:spcPts val="0"/>
              </a:spcAft>
              <a:buNone/>
            </a:pPr>
            <a:endParaRPr lang="en-IN" sz="2000" dirty="0">
              <a:solidFill>
                <a:schemeClr val="dk1"/>
              </a:solidFill>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r>
              <a:rPr lang="en-IN" sz="2000" dirty="0">
                <a:solidFill>
                  <a:schemeClr val="dk1"/>
                </a:solidFill>
                <a:latin typeface="Times New Roman" panose="02020603050405020304" pitchFamily="18" charset="0"/>
                <a:cs typeface="Times New Roman" panose="02020603050405020304" pitchFamily="18" charset="0"/>
              </a:rPr>
              <a:t>By </a:t>
            </a:r>
          </a:p>
          <a:p>
            <a:pPr marL="0" lvl="0" indent="0" algn="r" rtl="0">
              <a:spcBef>
                <a:spcPts val="0"/>
              </a:spcBef>
              <a:spcAft>
                <a:spcPts val="0"/>
              </a:spcAft>
              <a:buNone/>
            </a:pPr>
            <a:r>
              <a:rPr lang="en-IN" sz="2000" dirty="0" err="1">
                <a:solidFill>
                  <a:schemeClr val="dk1"/>
                </a:solidFill>
                <a:latin typeface="Times New Roman" panose="02020603050405020304" pitchFamily="18" charset="0"/>
                <a:cs typeface="Times New Roman" panose="02020603050405020304" pitchFamily="18" charset="0"/>
              </a:rPr>
              <a:t>Harivardhana</a:t>
            </a:r>
            <a:r>
              <a:rPr lang="en-IN" sz="2000" dirty="0">
                <a:solidFill>
                  <a:schemeClr val="dk1"/>
                </a:solidFill>
                <a:latin typeface="Times New Roman" panose="02020603050405020304" pitchFamily="18" charset="0"/>
                <a:cs typeface="Times New Roman" panose="02020603050405020304" pitchFamily="18" charset="0"/>
              </a:rPr>
              <a:t> </a:t>
            </a:r>
            <a:r>
              <a:rPr lang="en-IN" sz="2000" dirty="0" err="1">
                <a:solidFill>
                  <a:schemeClr val="dk1"/>
                </a:solidFill>
                <a:latin typeface="Times New Roman" panose="02020603050405020304" pitchFamily="18" charset="0"/>
                <a:cs typeface="Times New Roman" panose="02020603050405020304" pitchFamily="18" charset="0"/>
              </a:rPr>
              <a:t>Polireddi</a:t>
            </a:r>
            <a:r>
              <a:rPr lang="en-IN" sz="2000" dirty="0">
                <a:solidFill>
                  <a:schemeClr val="dk1"/>
                </a:solidFill>
                <a:latin typeface="Times New Roman" panose="02020603050405020304" pitchFamily="18" charset="0"/>
                <a:cs typeface="Times New Roman" panose="02020603050405020304" pitchFamily="18" charset="0"/>
              </a:rPr>
              <a:t>  </a:t>
            </a:r>
          </a:p>
          <a:p>
            <a:pPr marL="0" lvl="0" indent="0" algn="r" rtl="0">
              <a:spcBef>
                <a:spcPts val="0"/>
              </a:spcBef>
              <a:spcAft>
                <a:spcPts val="0"/>
              </a:spcAft>
              <a:buNone/>
            </a:pPr>
            <a:r>
              <a:rPr lang="en-IN" sz="2000" dirty="0">
                <a:solidFill>
                  <a:schemeClr val="dk1"/>
                </a:solidFill>
                <a:latin typeface="Times New Roman" panose="02020603050405020304" pitchFamily="18" charset="0"/>
                <a:cs typeface="Times New Roman" panose="02020603050405020304" pitchFamily="18" charset="0"/>
              </a:rPr>
              <a:t>Karthik </a:t>
            </a:r>
            <a:r>
              <a:rPr lang="en-IN" sz="2000" dirty="0" err="1">
                <a:solidFill>
                  <a:schemeClr val="dk1"/>
                </a:solidFill>
                <a:latin typeface="Times New Roman" panose="02020603050405020304" pitchFamily="18" charset="0"/>
                <a:cs typeface="Times New Roman" panose="02020603050405020304" pitchFamily="18" charset="0"/>
              </a:rPr>
              <a:t>Nimmagadda</a:t>
            </a:r>
            <a:endParaRPr lang="en-IN" sz="2000" dirty="0">
              <a:solidFill>
                <a:schemeClr val="dk1"/>
              </a:solidFill>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r>
              <a:rPr lang="en-IN" sz="2000" dirty="0" err="1">
                <a:solidFill>
                  <a:schemeClr val="dk1"/>
                </a:solidFill>
                <a:latin typeface="Times New Roman" panose="02020603050405020304" pitchFamily="18" charset="0"/>
                <a:cs typeface="Times New Roman" panose="02020603050405020304" pitchFamily="18" charset="0"/>
              </a:rPr>
              <a:t>Yashasvi</a:t>
            </a:r>
            <a:r>
              <a:rPr lang="en-IN" sz="2000" dirty="0">
                <a:solidFill>
                  <a:schemeClr val="dk1"/>
                </a:solidFill>
                <a:latin typeface="Times New Roman" panose="02020603050405020304" pitchFamily="18" charset="0"/>
                <a:cs typeface="Times New Roman" panose="02020603050405020304" pitchFamily="18" charset="0"/>
              </a:rPr>
              <a:t> </a:t>
            </a:r>
            <a:r>
              <a:rPr lang="en-IN" sz="2000" dirty="0" err="1">
                <a:solidFill>
                  <a:schemeClr val="dk1"/>
                </a:solidFill>
                <a:latin typeface="Times New Roman" panose="02020603050405020304" pitchFamily="18" charset="0"/>
                <a:cs typeface="Times New Roman" panose="02020603050405020304" pitchFamily="18" charset="0"/>
              </a:rPr>
              <a:t>Kotra</a:t>
            </a:r>
            <a:endParaRPr lang="en-IN" sz="2000" dirty="0">
              <a:solidFill>
                <a:schemeClr val="dk1"/>
              </a:solidFill>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r>
              <a:rPr lang="en-IN" sz="2000" dirty="0">
                <a:solidFill>
                  <a:schemeClr val="dk1"/>
                </a:solidFill>
                <a:latin typeface="Times New Roman" panose="02020603050405020304" pitchFamily="18" charset="0"/>
                <a:cs typeface="Times New Roman" panose="02020603050405020304" pitchFamily="18" charset="0"/>
              </a:rPr>
              <a:t>Naga Shreya C</a:t>
            </a:r>
          </a:p>
          <a:p>
            <a:pPr marL="0" lvl="0" indent="0" algn="r" rtl="0">
              <a:spcBef>
                <a:spcPts val="0"/>
              </a:spcBef>
              <a:spcAft>
                <a:spcPts val="0"/>
              </a:spcAft>
              <a:buNone/>
            </a:pPr>
            <a:r>
              <a:rPr lang="en-IN" sz="2000" dirty="0">
                <a:solidFill>
                  <a:schemeClr val="dk1"/>
                </a:solidFill>
                <a:latin typeface="Times New Roman" panose="02020603050405020304" pitchFamily="18" charset="0"/>
                <a:cs typeface="Times New Roman" panose="02020603050405020304" pitchFamily="18" charset="0"/>
              </a:rPr>
              <a:t>Neha B</a:t>
            </a:r>
          </a:p>
          <a:p>
            <a:pPr algn="r"/>
            <a:endParaRPr lang="en-IN" dirty="0"/>
          </a:p>
        </p:txBody>
      </p:sp>
    </p:spTree>
    <p:extLst>
      <p:ext uri="{BB962C8B-B14F-4D97-AF65-F5344CB8AC3E}">
        <p14:creationId xmlns:p14="http://schemas.microsoft.com/office/powerpoint/2010/main" val="187548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7A43-9478-4671-AB6A-6A8AEA707925}"/>
              </a:ext>
            </a:extLst>
          </p:cNvPr>
          <p:cNvSpPr>
            <a:spLocks noGrp="1"/>
          </p:cNvSpPr>
          <p:nvPr>
            <p:ph type="title"/>
          </p:nvPr>
        </p:nvSpPr>
        <p:spPr>
          <a:xfrm>
            <a:off x="1706251" y="659877"/>
            <a:ext cx="9562707" cy="612742"/>
          </a:xfrm>
        </p:spPr>
        <p:txBody>
          <a:bodyPr>
            <a:normAutofit/>
          </a:bodyPr>
          <a:lstStyle/>
          <a:p>
            <a:r>
              <a:rPr lang="en-US" sz="3200" i="0" dirty="0">
                <a:latin typeface="Algerian" panose="04020705040A02060702" pitchFamily="82" charset="0"/>
                <a:ea typeface="+mn-ea"/>
                <a:cs typeface="Times New Roman" panose="02020603050405020304" pitchFamily="18" charset="0"/>
              </a:rPr>
              <a:t>Data Storage – S3 bucket</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B0B1B784-FAB6-48A7-A0AF-31AFE16913CE}"/>
              </a:ext>
            </a:extLst>
          </p:cNvPr>
          <p:cNvSpPr>
            <a:spLocks noGrp="1"/>
          </p:cNvSpPr>
          <p:nvPr>
            <p:ph idx="1"/>
          </p:nvPr>
        </p:nvSpPr>
        <p:spPr>
          <a:xfrm>
            <a:off x="838200" y="1395166"/>
            <a:ext cx="10515600" cy="5288437"/>
          </a:xfrm>
        </p:spPr>
        <p:txBody>
          <a:bodyPr>
            <a:normAutofit/>
          </a:bodyPr>
          <a:lstStyle/>
          <a:p>
            <a:pPr marL="0" marR="0">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Create a User and then Create Access key in the </a:t>
            </a:r>
          </a:p>
          <a:p>
            <a:pPr marL="0" marR="0" indent="0">
              <a:spcBef>
                <a:spcPts val="0"/>
              </a:spcBef>
              <a:spcAft>
                <a:spcPts val="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Security Credentials Section of the user.</a:t>
            </a:r>
          </a:p>
          <a:p>
            <a:pPr marL="0" marR="0" indent="0">
              <a:spcBef>
                <a:spcPts val="0"/>
              </a:spcBef>
              <a:spcAft>
                <a:spcPts val="0"/>
              </a:spcAf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r">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r">
              <a:spcBef>
                <a:spcPts val="0"/>
              </a:spcBef>
              <a:spcAft>
                <a:spcPts val="0"/>
              </a:spcAf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gn="r">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r">
              <a:spcBef>
                <a:spcPts val="0"/>
              </a:spcBef>
              <a:spcAft>
                <a:spcPts val="0"/>
              </a:spcAf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R="0" algn="r">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Creating an S3 Bucket to load data from</a:t>
            </a:r>
          </a:p>
          <a:p>
            <a:pPr marL="0" marR="0" indent="0" algn="r">
              <a:spcBef>
                <a:spcPts val="0"/>
              </a:spcBef>
              <a:spcAft>
                <a:spcPts val="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EC2 to S3</a:t>
            </a:r>
          </a:p>
          <a:p>
            <a:pPr marL="0" marR="0" indent="0">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r">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id="{6E30E444-750B-3D22-4C3A-A89823333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604" y="1395166"/>
            <a:ext cx="5140266" cy="2931737"/>
          </a:xfrm>
          <a:prstGeom prst="rect">
            <a:avLst/>
          </a:prstGeom>
        </p:spPr>
      </p:pic>
      <p:pic>
        <p:nvPicPr>
          <p:cNvPr id="7" name="Picture 6">
            <a:extLst>
              <a:ext uri="{FF2B5EF4-FFF2-40B4-BE49-F238E27FC236}">
                <a16:creationId xmlns:a16="http://schemas.microsoft.com/office/drawing/2014/main" id="{DD7FB9F5-3731-4518-52DC-42A88AA89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594" y="2863390"/>
            <a:ext cx="4808940" cy="3398364"/>
          </a:xfrm>
          <a:prstGeom prst="rect">
            <a:avLst/>
          </a:prstGeom>
        </p:spPr>
      </p:pic>
    </p:spTree>
    <p:extLst>
      <p:ext uri="{BB962C8B-B14F-4D97-AF65-F5344CB8AC3E}">
        <p14:creationId xmlns:p14="http://schemas.microsoft.com/office/powerpoint/2010/main" val="15039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6EC-2982-4BED-B199-A2FBC2170B80}"/>
              </a:ext>
            </a:extLst>
          </p:cNvPr>
          <p:cNvSpPr>
            <a:spLocks noGrp="1"/>
          </p:cNvSpPr>
          <p:nvPr>
            <p:ph type="title"/>
          </p:nvPr>
        </p:nvSpPr>
        <p:spPr/>
        <p:txBody>
          <a:bodyPr/>
          <a:lstStyle/>
          <a:p>
            <a:r>
              <a:rPr lang="en-US" dirty="0">
                <a:latin typeface="Algerian" panose="04020705040A02060702" pitchFamily="82" charset="0"/>
                <a:cs typeface="Times New Roman" panose="02020603050405020304" pitchFamily="18" charset="0"/>
              </a:rPr>
              <a:t>Data Storage – S3 bucket</a:t>
            </a:r>
            <a:endParaRPr lang="en-US" dirty="0"/>
          </a:p>
        </p:txBody>
      </p:sp>
      <p:sp>
        <p:nvSpPr>
          <p:cNvPr id="4" name="AutoShape 2" descr="blob:https://web.whatsapp.com/9d9b83ef-dc5a-41ab-97dd-bf421c211925">
            <a:extLst>
              <a:ext uri="{FF2B5EF4-FFF2-40B4-BE49-F238E27FC236}">
                <a16:creationId xmlns:a16="http://schemas.microsoft.com/office/drawing/2014/main" id="{ADCE7193-F722-4560-BBA3-C9E5F00F1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9378A04-B4A9-4937-A66D-1D395CAF367B}"/>
              </a:ext>
            </a:extLst>
          </p:cNvPr>
          <p:cNvPicPr>
            <a:picLocks noChangeAspect="1"/>
          </p:cNvPicPr>
          <p:nvPr/>
        </p:nvPicPr>
        <p:blipFill>
          <a:blip r:embed="rId2"/>
          <a:stretch>
            <a:fillRect/>
          </a:stretch>
        </p:blipFill>
        <p:spPr>
          <a:xfrm>
            <a:off x="2592925" y="1905000"/>
            <a:ext cx="7821636" cy="4096322"/>
          </a:xfrm>
          <a:prstGeom prst="rect">
            <a:avLst/>
          </a:prstGeom>
        </p:spPr>
      </p:pic>
    </p:spTree>
    <p:extLst>
      <p:ext uri="{BB962C8B-B14F-4D97-AF65-F5344CB8AC3E}">
        <p14:creationId xmlns:p14="http://schemas.microsoft.com/office/powerpoint/2010/main" val="303137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4B92-AF3B-13FC-5052-2750FCEF9D15}"/>
              </a:ext>
            </a:extLst>
          </p:cNvPr>
          <p:cNvSpPr>
            <a:spLocks noGrp="1"/>
          </p:cNvSpPr>
          <p:nvPr>
            <p:ph type="title"/>
          </p:nvPr>
        </p:nvSpPr>
        <p:spPr>
          <a:xfrm>
            <a:off x="1725104" y="565608"/>
            <a:ext cx="6966409" cy="556182"/>
          </a:xfrm>
        </p:spPr>
        <p:txBody>
          <a:bodyPr>
            <a:normAutofit fontScale="90000"/>
          </a:bodyPr>
          <a:lstStyle/>
          <a:p>
            <a:r>
              <a:rPr lang="en-US" sz="3200" i="0" dirty="0">
                <a:latin typeface="Algerian" panose="04020705040A02060702" pitchFamily="82" charset="0"/>
                <a:ea typeface="+mn-ea"/>
                <a:cs typeface="Times New Roman" panose="02020603050405020304" pitchFamily="18" charset="0"/>
              </a:rPr>
              <a:t>EMR-Cluster</a:t>
            </a:r>
            <a:endParaRPr lang="en-IN" sz="3200" dirty="0">
              <a:latin typeface="Algerian" panose="04020705040A02060702" pitchFamily="82" charset="0"/>
            </a:endParaRPr>
          </a:p>
        </p:txBody>
      </p:sp>
      <p:sp>
        <p:nvSpPr>
          <p:cNvPr id="7" name="Content Placeholder 6">
            <a:extLst>
              <a:ext uri="{FF2B5EF4-FFF2-40B4-BE49-F238E27FC236}">
                <a16:creationId xmlns:a16="http://schemas.microsoft.com/office/drawing/2014/main" id="{68D173D2-8FA5-0ECC-6354-8E31ACD6DD06}"/>
              </a:ext>
            </a:extLst>
          </p:cNvPr>
          <p:cNvSpPr>
            <a:spLocks noGrp="1"/>
          </p:cNvSpPr>
          <p:nvPr>
            <p:ph idx="1"/>
          </p:nvPr>
        </p:nvSpPr>
        <p:spPr>
          <a:xfrm>
            <a:off x="1425805" y="1253765"/>
            <a:ext cx="9927993" cy="4876064"/>
          </a:xfrm>
        </p:spPr>
        <p:txBody>
          <a:bodyPr>
            <a:normAutofit/>
          </a:bodyPr>
          <a:lstStyle/>
          <a:p>
            <a:pPr marL="0" marR="0">
              <a:lnSpc>
                <a:spcPct val="100000"/>
              </a:lnSpc>
              <a:spcBef>
                <a:spcPts val="0"/>
              </a:spcBef>
              <a:spcAft>
                <a:spcPts val="0"/>
              </a:spcAft>
            </a:pP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Stack_overflow_cluster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cluster is created, Cluster was </a:t>
            </a:r>
          </a:p>
          <a:p>
            <a:pPr marL="0" marR="0" indent="0">
              <a:lnSpc>
                <a:spcPct val="100000"/>
              </a:lnSpc>
              <a:spcBef>
                <a:spcPts val="0"/>
              </a:spcBef>
              <a:spcAft>
                <a:spcPts val="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specified with 1 primary node, 2 task nodes and </a:t>
            </a:r>
          </a:p>
          <a:p>
            <a:pPr marL="0" marR="0" indent="0">
              <a:lnSpc>
                <a:spcPct val="100000"/>
              </a:lnSpc>
              <a:spcBef>
                <a:spcPts val="0"/>
              </a:spcBef>
              <a:spcAft>
                <a:spcPts val="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core nodes and also on these nodes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notebook,</a:t>
            </a:r>
          </a:p>
          <a:p>
            <a:pPr marL="0" marR="0" indent="0">
              <a:lnSpc>
                <a:spcPct val="100000"/>
              </a:lnSpc>
              <a:spcBef>
                <a:spcPts val="0"/>
              </a:spcBef>
              <a:spcAft>
                <a:spcPts val="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Spark,hive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Levi were installed.</a:t>
            </a:r>
            <a:endParaRPr lang="en-US" sz="2000" dirty="0">
              <a:latin typeface="Times New Roman" panose="02020603050405020304" pitchFamily="18" charset="0"/>
              <a:cs typeface="Times New Roman" panose="02020603050405020304" pitchFamily="18" charset="0"/>
            </a:endParaRPr>
          </a:p>
          <a:p>
            <a:pPr>
              <a:lnSpc>
                <a:spcPct val="100000"/>
              </a:lnSpc>
            </a:pPr>
            <a:endParaRPr lang="en-IN" sz="2000" dirty="0"/>
          </a:p>
          <a:p>
            <a:pPr>
              <a:lnSpc>
                <a:spcPct val="100000"/>
              </a:lnSpc>
            </a:pPr>
            <a:endParaRPr lang="en-IN" sz="2000" dirty="0"/>
          </a:p>
          <a:p>
            <a:pPr>
              <a:lnSpc>
                <a:spcPct val="100000"/>
              </a:lnSpc>
            </a:pPr>
            <a:endParaRPr lang="en-IN" sz="2000" dirty="0"/>
          </a:p>
          <a:p>
            <a:pPr>
              <a:lnSpc>
                <a:spcPct val="100000"/>
              </a:lnSpc>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10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Create EMR Studio</a:t>
            </a:r>
            <a:endParaRPr lang="en-IN" sz="2000" dirty="0"/>
          </a:p>
        </p:txBody>
      </p:sp>
      <p:pic>
        <p:nvPicPr>
          <p:cNvPr id="6" name="Picture 5">
            <a:extLst>
              <a:ext uri="{FF2B5EF4-FFF2-40B4-BE49-F238E27FC236}">
                <a16:creationId xmlns:a16="http://schemas.microsoft.com/office/drawing/2014/main" id="{36EC34DD-6659-48AE-AA4B-EF726FAAE971}"/>
              </a:ext>
            </a:extLst>
          </p:cNvPr>
          <p:cNvPicPr/>
          <p:nvPr/>
        </p:nvPicPr>
        <p:blipFill>
          <a:blip r:embed="rId2"/>
          <a:stretch>
            <a:fillRect/>
          </a:stretch>
        </p:blipFill>
        <p:spPr>
          <a:xfrm>
            <a:off x="7469945" y="728171"/>
            <a:ext cx="4495800" cy="3867785"/>
          </a:xfrm>
          <a:prstGeom prst="rect">
            <a:avLst/>
          </a:prstGeom>
        </p:spPr>
      </p:pic>
      <p:pic>
        <p:nvPicPr>
          <p:cNvPr id="8" name="Picture 7">
            <a:extLst>
              <a:ext uri="{FF2B5EF4-FFF2-40B4-BE49-F238E27FC236}">
                <a16:creationId xmlns:a16="http://schemas.microsoft.com/office/drawing/2014/main" id="{75ACA67B-6DB2-4A30-B8DA-620D482F4354}"/>
              </a:ext>
            </a:extLst>
          </p:cNvPr>
          <p:cNvPicPr/>
          <p:nvPr/>
        </p:nvPicPr>
        <p:blipFill>
          <a:blip r:embed="rId3"/>
          <a:stretch>
            <a:fillRect/>
          </a:stretch>
        </p:blipFill>
        <p:spPr>
          <a:xfrm>
            <a:off x="1425805" y="3137523"/>
            <a:ext cx="5943600" cy="3517900"/>
          </a:xfrm>
          <a:prstGeom prst="rect">
            <a:avLst/>
          </a:prstGeom>
        </p:spPr>
      </p:pic>
    </p:spTree>
    <p:extLst>
      <p:ext uri="{BB962C8B-B14F-4D97-AF65-F5344CB8AC3E}">
        <p14:creationId xmlns:p14="http://schemas.microsoft.com/office/powerpoint/2010/main" val="654630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2BA5A-C469-D389-8854-A4B7D81EEF71}"/>
              </a:ext>
            </a:extLst>
          </p:cNvPr>
          <p:cNvSpPr>
            <a:spLocks noGrp="1"/>
          </p:cNvSpPr>
          <p:nvPr>
            <p:ph idx="1"/>
          </p:nvPr>
        </p:nvSpPr>
        <p:spPr>
          <a:xfrm>
            <a:off x="1450943" y="575035"/>
            <a:ext cx="9986128" cy="5601928"/>
          </a:xfrm>
        </p:spPr>
        <p:txBody>
          <a:bodyPr>
            <a:normAutofit/>
          </a:bodyPr>
          <a:lstStyle/>
          <a:p>
            <a:pPr marL="0" marR="0">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encounter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Servicerole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error, so in the IAM Roles, </a:t>
            </a:r>
          </a:p>
          <a:p>
            <a:pPr marL="0" marR="0" indent="0">
              <a:spcBef>
                <a:spcPts val="0"/>
              </a:spcBef>
              <a:spcAft>
                <a:spcPts val="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add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PowerUserAccess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the service role created </a:t>
            </a:r>
          </a:p>
          <a:p>
            <a:pPr marL="0" marR="0" indent="0">
              <a:spcBef>
                <a:spcPts val="0"/>
              </a:spcBef>
              <a:spcAft>
                <a:spcPts val="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while creating AWS EMR Cluster.</a:t>
            </a:r>
            <a:endParaRPr lang="en-IN" sz="2000" dirty="0"/>
          </a:p>
        </p:txBody>
      </p:sp>
      <p:pic>
        <p:nvPicPr>
          <p:cNvPr id="5" name="Picture 4">
            <a:extLst>
              <a:ext uri="{FF2B5EF4-FFF2-40B4-BE49-F238E27FC236}">
                <a16:creationId xmlns:a16="http://schemas.microsoft.com/office/drawing/2014/main" id="{66E364B8-4A57-4DE1-AC91-723E40B8F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118" y="1918994"/>
            <a:ext cx="7484011" cy="4059776"/>
          </a:xfrm>
          <a:prstGeom prst="rect">
            <a:avLst/>
          </a:prstGeom>
        </p:spPr>
      </p:pic>
    </p:spTree>
    <p:extLst>
      <p:ext uri="{BB962C8B-B14F-4D97-AF65-F5344CB8AC3E}">
        <p14:creationId xmlns:p14="http://schemas.microsoft.com/office/powerpoint/2010/main" val="426446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8906-30EA-0EFA-32A1-CF13819B4552}"/>
              </a:ext>
            </a:extLst>
          </p:cNvPr>
          <p:cNvSpPr>
            <a:spLocks noGrp="1"/>
          </p:cNvSpPr>
          <p:nvPr>
            <p:ph type="title"/>
          </p:nvPr>
        </p:nvSpPr>
        <p:spPr>
          <a:xfrm>
            <a:off x="1734532" y="681036"/>
            <a:ext cx="9619268" cy="591583"/>
          </a:xfrm>
        </p:spPr>
        <p:txBody>
          <a:bodyPr>
            <a:normAutofit/>
          </a:bodyPr>
          <a:lstStyle/>
          <a:p>
            <a:r>
              <a:rPr lang="en-IN" sz="3200" dirty="0">
                <a:latin typeface="Algerian" panose="04020705040A02060702" pitchFamily="82" charset="0"/>
              </a:rPr>
              <a:t>Data Preprocessing</a:t>
            </a:r>
          </a:p>
        </p:txBody>
      </p:sp>
      <p:sp>
        <p:nvSpPr>
          <p:cNvPr id="3" name="Content Placeholder 2">
            <a:extLst>
              <a:ext uri="{FF2B5EF4-FFF2-40B4-BE49-F238E27FC236}">
                <a16:creationId xmlns:a16="http://schemas.microsoft.com/office/drawing/2014/main" id="{6BC1A87D-E42E-1ED2-334F-61ADC2B3531A}"/>
              </a:ext>
            </a:extLst>
          </p:cNvPr>
          <p:cNvSpPr>
            <a:spLocks noGrp="1"/>
          </p:cNvSpPr>
          <p:nvPr>
            <p:ph idx="1"/>
          </p:nvPr>
        </p:nvSpPr>
        <p:spPr>
          <a:xfrm>
            <a:off x="1574276" y="1385741"/>
            <a:ext cx="10156596" cy="4791223"/>
          </a:xfrm>
        </p:spPr>
        <p:txBody>
          <a:bodyPr>
            <a:normAutofit/>
          </a:bodyPr>
          <a:lstStyle/>
          <a:p>
            <a:pPr marL="0" marR="0" indent="0">
              <a:spcBef>
                <a:spcPts val="0"/>
              </a:spcBef>
              <a:spcAft>
                <a:spcPts val="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Data Preprocessing steps: Changing the column names.</a:t>
            </a:r>
          </a:p>
          <a:p>
            <a:endParaRPr lang="en-IN" sz="2000" dirty="0"/>
          </a:p>
        </p:txBody>
      </p:sp>
      <p:pic>
        <p:nvPicPr>
          <p:cNvPr id="7" name="Picture 6">
            <a:extLst>
              <a:ext uri="{FF2B5EF4-FFF2-40B4-BE49-F238E27FC236}">
                <a16:creationId xmlns:a16="http://schemas.microsoft.com/office/drawing/2014/main" id="{76C6C2CE-26CD-4834-8093-B4656D0052F1}"/>
              </a:ext>
            </a:extLst>
          </p:cNvPr>
          <p:cNvPicPr>
            <a:picLocks noChangeAspect="1"/>
          </p:cNvPicPr>
          <p:nvPr/>
        </p:nvPicPr>
        <p:blipFill>
          <a:blip r:embed="rId2"/>
          <a:stretch>
            <a:fillRect/>
          </a:stretch>
        </p:blipFill>
        <p:spPr>
          <a:xfrm>
            <a:off x="1734532" y="1828801"/>
            <a:ext cx="7284882" cy="4348164"/>
          </a:xfrm>
          <a:prstGeom prst="rect">
            <a:avLst/>
          </a:prstGeom>
        </p:spPr>
      </p:pic>
    </p:spTree>
    <p:extLst>
      <p:ext uri="{BB962C8B-B14F-4D97-AF65-F5344CB8AC3E}">
        <p14:creationId xmlns:p14="http://schemas.microsoft.com/office/powerpoint/2010/main" val="400754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8906-30EA-0EFA-32A1-CF13819B4552}"/>
              </a:ext>
            </a:extLst>
          </p:cNvPr>
          <p:cNvSpPr>
            <a:spLocks noGrp="1"/>
          </p:cNvSpPr>
          <p:nvPr>
            <p:ph type="title"/>
          </p:nvPr>
        </p:nvSpPr>
        <p:spPr>
          <a:xfrm>
            <a:off x="1734532" y="681036"/>
            <a:ext cx="9619268" cy="591583"/>
          </a:xfrm>
        </p:spPr>
        <p:txBody>
          <a:bodyPr>
            <a:normAutofit/>
          </a:bodyPr>
          <a:lstStyle/>
          <a:p>
            <a:r>
              <a:rPr lang="en-IN" sz="3200" dirty="0">
                <a:latin typeface="Algerian" panose="04020705040A02060702" pitchFamily="82" charset="0"/>
              </a:rPr>
              <a:t>Data Transformations</a:t>
            </a:r>
          </a:p>
        </p:txBody>
      </p:sp>
      <p:sp>
        <p:nvSpPr>
          <p:cNvPr id="3" name="Content Placeholder 2">
            <a:extLst>
              <a:ext uri="{FF2B5EF4-FFF2-40B4-BE49-F238E27FC236}">
                <a16:creationId xmlns:a16="http://schemas.microsoft.com/office/drawing/2014/main" id="{6BC1A87D-E42E-1ED2-334F-61ADC2B3531A}"/>
              </a:ext>
            </a:extLst>
          </p:cNvPr>
          <p:cNvSpPr>
            <a:spLocks noGrp="1"/>
          </p:cNvSpPr>
          <p:nvPr>
            <p:ph idx="1"/>
          </p:nvPr>
        </p:nvSpPr>
        <p:spPr>
          <a:xfrm>
            <a:off x="1574276" y="1385741"/>
            <a:ext cx="10156596" cy="4791223"/>
          </a:xfrm>
        </p:spPr>
        <p:txBody>
          <a:bodyPr>
            <a:normAutofit/>
          </a:bodyPr>
          <a:lstStyle/>
          <a:p>
            <a:pPr marL="285750" marR="0" indent="-285750">
              <a:spcBef>
                <a:spcPts val="0"/>
              </a:spcBef>
              <a:spcAft>
                <a:spcPts val="0"/>
              </a:spcAft>
              <a:buFont typeface="Arial" panose="020B0604020202020204" pitchFamily="34" charset="0"/>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Data processing steps performed in EMR Studio Workspace.</a:t>
            </a: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id="{DFFF76D5-97EF-E950-C47A-40AF63F58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532" y="2368535"/>
            <a:ext cx="7993930" cy="3808429"/>
          </a:xfrm>
          <a:prstGeom prst="rect">
            <a:avLst/>
          </a:prstGeom>
        </p:spPr>
      </p:pic>
    </p:spTree>
    <p:extLst>
      <p:ext uri="{BB962C8B-B14F-4D97-AF65-F5344CB8AC3E}">
        <p14:creationId xmlns:p14="http://schemas.microsoft.com/office/powerpoint/2010/main" val="118134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EA74-E721-5B9E-9E32-6F3A40175E2B}"/>
              </a:ext>
            </a:extLst>
          </p:cNvPr>
          <p:cNvSpPr>
            <a:spLocks noGrp="1"/>
          </p:cNvSpPr>
          <p:nvPr>
            <p:ph type="title"/>
          </p:nvPr>
        </p:nvSpPr>
        <p:spPr>
          <a:xfrm>
            <a:off x="1867061" y="575819"/>
            <a:ext cx="8911687" cy="696800"/>
          </a:xfrm>
        </p:spPr>
        <p:txBody>
          <a:bodyPr>
            <a:normAutofit/>
          </a:bodyPr>
          <a:lstStyle/>
          <a:p>
            <a:r>
              <a:rPr lang="en-IN" sz="3200" dirty="0">
                <a:latin typeface="Algerian" panose="04020705040A02060702" pitchFamily="82" charset="0"/>
              </a:rPr>
              <a:t>Data Transformation</a:t>
            </a:r>
          </a:p>
        </p:txBody>
      </p:sp>
      <p:sp>
        <p:nvSpPr>
          <p:cNvPr id="3" name="Content Placeholder 2">
            <a:extLst>
              <a:ext uri="{FF2B5EF4-FFF2-40B4-BE49-F238E27FC236}">
                <a16:creationId xmlns:a16="http://schemas.microsoft.com/office/drawing/2014/main" id="{808D86F0-1320-62A8-C539-3F1316BF0674}"/>
              </a:ext>
            </a:extLst>
          </p:cNvPr>
          <p:cNvSpPr>
            <a:spLocks noGrp="1"/>
          </p:cNvSpPr>
          <p:nvPr>
            <p:ph idx="1"/>
          </p:nvPr>
        </p:nvSpPr>
        <p:spPr>
          <a:xfrm>
            <a:off x="1948189" y="1345368"/>
            <a:ext cx="8915400" cy="3777622"/>
          </a:xfrm>
        </p:spPr>
        <p:txBody>
          <a:bodyPr>
            <a:norm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Changing the data from XML to Apache Parquet, which is very convenient to perform data analysis in Spark.</a:t>
            </a:r>
          </a:p>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Processed and Transformed Parquet File in S3 Bucket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output_parquet_file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directory)</a:t>
            </a:r>
            <a:endParaRPr lang="en-US" sz="2000" b="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6B39FE-3C27-C198-A5F3-011431BF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189" y="2963943"/>
            <a:ext cx="4647414" cy="2673285"/>
          </a:xfrm>
          <a:prstGeom prst="rect">
            <a:avLst/>
          </a:prstGeom>
        </p:spPr>
      </p:pic>
      <p:pic>
        <p:nvPicPr>
          <p:cNvPr id="6" name="Content Placeholder 4">
            <a:extLst>
              <a:ext uri="{FF2B5EF4-FFF2-40B4-BE49-F238E27FC236}">
                <a16:creationId xmlns:a16="http://schemas.microsoft.com/office/drawing/2014/main" id="{32770FE2-67E3-79EA-C1E6-97E95C239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994" y="2866533"/>
            <a:ext cx="4572000" cy="2853181"/>
          </a:xfrm>
          <a:prstGeom prst="rect">
            <a:avLst/>
          </a:prstGeom>
        </p:spPr>
      </p:pic>
    </p:spTree>
    <p:extLst>
      <p:ext uri="{BB962C8B-B14F-4D97-AF65-F5344CB8AC3E}">
        <p14:creationId xmlns:p14="http://schemas.microsoft.com/office/powerpoint/2010/main" val="349469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8970-06E1-B353-726B-9B15F1ECC6E2}"/>
              </a:ext>
            </a:extLst>
          </p:cNvPr>
          <p:cNvSpPr>
            <a:spLocks noGrp="1"/>
          </p:cNvSpPr>
          <p:nvPr>
            <p:ph type="title"/>
          </p:nvPr>
        </p:nvSpPr>
        <p:spPr>
          <a:xfrm>
            <a:off x="1638300" y="706517"/>
            <a:ext cx="6522795" cy="648509"/>
          </a:xfrm>
        </p:spPr>
        <p:txBody>
          <a:bodyPr>
            <a:normAutofit/>
          </a:bodyPr>
          <a:lstStyle/>
          <a:p>
            <a:r>
              <a:rPr lang="en-US" sz="3200" i="0" dirty="0">
                <a:latin typeface="Algerian" panose="04020705040A02060702" pitchFamily="82" charset="0"/>
                <a:cs typeface="Times New Roman" panose="02020603050405020304" pitchFamily="18" charset="0"/>
              </a:rPr>
              <a:t>Automation Task Details</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3C6B63AA-C2D0-04F1-D967-365C68FDE6DC}"/>
              </a:ext>
            </a:extLst>
          </p:cNvPr>
          <p:cNvSpPr>
            <a:spLocks noGrp="1"/>
          </p:cNvSpPr>
          <p:nvPr>
            <p:ph idx="1"/>
          </p:nvPr>
        </p:nvSpPr>
        <p:spPr>
          <a:xfrm>
            <a:off x="1638300" y="1540189"/>
            <a:ext cx="8915400" cy="4695288"/>
          </a:xfrm>
        </p:spPr>
        <p:txBody>
          <a:bodyPr>
            <a:normAutofit/>
          </a:bodyPr>
          <a:lstStyle/>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Pre-processing &amp; XML to Parquet </a:t>
            </a:r>
            <a:r>
              <a:rPr lang="en-US" sz="2000" dirty="0">
                <a:solidFill>
                  <a:srgbClr val="000000"/>
                </a:solidFill>
                <a:latin typeface="Times New Roman" panose="02020603050405020304" pitchFamily="18" charset="0"/>
                <a:cs typeface="Times New Roman" panose="02020603050405020304" pitchFamily="18" charset="0"/>
              </a:rPr>
              <a:t>Transformation. After converting the data to Parquet, the size was reduced from 85.6 GB to 30 GB which is due to the Parquet compression and also because we didn't include all columns in the final Parquet.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id="{DACBFF88-1E73-1688-99EB-B50D3DFEF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23" y="2956463"/>
            <a:ext cx="9478719" cy="3676454"/>
          </a:xfrm>
          <a:prstGeom prst="rect">
            <a:avLst/>
          </a:prstGeom>
        </p:spPr>
      </p:pic>
    </p:spTree>
    <p:extLst>
      <p:ext uri="{BB962C8B-B14F-4D97-AF65-F5344CB8AC3E}">
        <p14:creationId xmlns:p14="http://schemas.microsoft.com/office/powerpoint/2010/main" val="133200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B8919-9B58-22D6-C244-05879625D3FA}"/>
              </a:ext>
            </a:extLst>
          </p:cNvPr>
          <p:cNvSpPr>
            <a:spLocks noGrp="1"/>
          </p:cNvSpPr>
          <p:nvPr>
            <p:ph idx="1"/>
          </p:nvPr>
        </p:nvSpPr>
        <p:spPr>
          <a:xfrm>
            <a:off x="1676400" y="886120"/>
            <a:ext cx="10012837" cy="5296710"/>
          </a:xfrm>
        </p:spPr>
        <p:txBody>
          <a:bodyPr>
            <a:normAutofit/>
          </a:bodyPr>
          <a:lstStyle/>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Automation with AWS Glue (Parquet to Redshift)</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2" name="Picture 1">
            <a:extLst>
              <a:ext uri="{FF2B5EF4-FFF2-40B4-BE49-F238E27FC236}">
                <a16:creationId xmlns:a16="http://schemas.microsoft.com/office/drawing/2014/main" id="{44D36CEA-3A5E-4D36-B851-F3A0BBDFA5EC}"/>
              </a:ext>
            </a:extLst>
          </p:cNvPr>
          <p:cNvPicPr>
            <a:picLocks noChangeAspect="1"/>
          </p:cNvPicPr>
          <p:nvPr/>
        </p:nvPicPr>
        <p:blipFill>
          <a:blip r:embed="rId2"/>
          <a:stretch>
            <a:fillRect/>
          </a:stretch>
        </p:blipFill>
        <p:spPr>
          <a:xfrm>
            <a:off x="2027478" y="1320799"/>
            <a:ext cx="7865821" cy="4694911"/>
          </a:xfrm>
          <a:prstGeom prst="rect">
            <a:avLst/>
          </a:prstGeom>
        </p:spPr>
      </p:pic>
    </p:spTree>
    <p:extLst>
      <p:ext uri="{BB962C8B-B14F-4D97-AF65-F5344CB8AC3E}">
        <p14:creationId xmlns:p14="http://schemas.microsoft.com/office/powerpoint/2010/main" val="26728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B8919-9B58-22D6-C244-05879625D3FA}"/>
              </a:ext>
            </a:extLst>
          </p:cNvPr>
          <p:cNvSpPr>
            <a:spLocks noGrp="1"/>
          </p:cNvSpPr>
          <p:nvPr>
            <p:ph idx="1"/>
          </p:nvPr>
        </p:nvSpPr>
        <p:spPr>
          <a:xfrm>
            <a:off x="1676400" y="886120"/>
            <a:ext cx="10012837" cy="5296710"/>
          </a:xfrm>
        </p:spPr>
        <p:txBody>
          <a:bodyPr>
            <a:normAutofit/>
          </a:bodyPr>
          <a:lstStyle/>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Automation with AWS Glue (Parquet to Redshift)</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E8A9DEDD-E0EC-4B96-8651-161BF5D38189}"/>
              </a:ext>
            </a:extLst>
          </p:cNvPr>
          <p:cNvPicPr>
            <a:picLocks noChangeAspect="1"/>
          </p:cNvPicPr>
          <p:nvPr/>
        </p:nvPicPr>
        <p:blipFill>
          <a:blip r:embed="rId2"/>
          <a:stretch>
            <a:fillRect/>
          </a:stretch>
        </p:blipFill>
        <p:spPr>
          <a:xfrm>
            <a:off x="1568945" y="1404925"/>
            <a:ext cx="8946655" cy="5334443"/>
          </a:xfrm>
          <a:prstGeom prst="rect">
            <a:avLst/>
          </a:prstGeom>
        </p:spPr>
      </p:pic>
    </p:spTree>
    <p:extLst>
      <p:ext uri="{BB962C8B-B14F-4D97-AF65-F5344CB8AC3E}">
        <p14:creationId xmlns:p14="http://schemas.microsoft.com/office/powerpoint/2010/main" val="110352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CA6A-016E-006B-0CBD-76DD8F86991D}"/>
              </a:ext>
            </a:extLst>
          </p:cNvPr>
          <p:cNvSpPr>
            <a:spLocks noGrp="1"/>
          </p:cNvSpPr>
          <p:nvPr>
            <p:ph type="title"/>
          </p:nvPr>
        </p:nvSpPr>
        <p:spPr>
          <a:xfrm>
            <a:off x="1668544" y="685801"/>
            <a:ext cx="9039146" cy="926184"/>
          </a:xfrm>
        </p:spPr>
        <p:txBody>
          <a:bodyPr>
            <a:normAutofit/>
          </a:bodyPr>
          <a:lstStyle/>
          <a:p>
            <a:pPr algn="l"/>
            <a:r>
              <a:rPr lang="en-IN" sz="3200"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B425B68E-239A-0B6D-FA50-4391C6D3B583}"/>
              </a:ext>
            </a:extLst>
          </p:cNvPr>
          <p:cNvSpPr>
            <a:spLocks noGrp="1"/>
          </p:cNvSpPr>
          <p:nvPr>
            <p:ph idx="1"/>
          </p:nvPr>
        </p:nvSpPr>
        <p:spPr>
          <a:xfrm>
            <a:off x="1314627" y="1696825"/>
            <a:ext cx="10018713" cy="4317476"/>
          </a:xfrm>
        </p:spPr>
        <p:txBody>
          <a:bodyPr>
            <a:noAutofit/>
          </a:bodyPr>
          <a:lstStyle/>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Stack Overflow is a widely recognized community-based website for developers, launched in 2008, that has grown to be an essential resource for programmers looking to ask and answer questions about software development. </a:t>
            </a:r>
          </a:p>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a user-driven platform, members are encouraged to post questions, respond with answers, and vote on the responses they consider most helpful. </a:t>
            </a:r>
          </a:p>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site boasts a broad spectrum of programming topics, including various languages like Python, Java, and JavaScript, alongside web development frameworks, databases, and much more. </a:t>
            </a:r>
          </a:p>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Stack Overflow has become a crucial tool for developers seeking advice and information across a diverse array of technical subjects. </a:t>
            </a:r>
          </a:p>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aims to delve deeper into user behavior and community dynamics on Stack Overflow, a hub of active engagement in the programming world.</a:t>
            </a:r>
          </a:p>
          <a:p>
            <a:pPr marL="0" indent="0">
              <a:lnSpc>
                <a:spcPct val="10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328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B8919-9B58-22D6-C244-05879625D3FA}"/>
              </a:ext>
            </a:extLst>
          </p:cNvPr>
          <p:cNvSpPr>
            <a:spLocks noGrp="1"/>
          </p:cNvSpPr>
          <p:nvPr>
            <p:ph idx="1"/>
          </p:nvPr>
        </p:nvSpPr>
        <p:spPr>
          <a:xfrm>
            <a:off x="1676400" y="886120"/>
            <a:ext cx="10012837" cy="5296710"/>
          </a:xfrm>
        </p:spPr>
        <p:txBody>
          <a:bodyPr>
            <a:normAutofit/>
          </a:bodyPr>
          <a:lstStyle/>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Automation with AWS Glue (Parquet to Redshift)</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88662F5A-95A1-400E-B1B2-380B40D53BE1}"/>
              </a:ext>
            </a:extLst>
          </p:cNvPr>
          <p:cNvPicPr>
            <a:picLocks noChangeAspect="1"/>
          </p:cNvPicPr>
          <p:nvPr/>
        </p:nvPicPr>
        <p:blipFill>
          <a:blip r:embed="rId2"/>
          <a:stretch>
            <a:fillRect/>
          </a:stretch>
        </p:blipFill>
        <p:spPr>
          <a:xfrm>
            <a:off x="1830288" y="1280572"/>
            <a:ext cx="8952012" cy="5348827"/>
          </a:xfrm>
          <a:prstGeom prst="rect">
            <a:avLst/>
          </a:prstGeom>
        </p:spPr>
      </p:pic>
    </p:spTree>
    <p:extLst>
      <p:ext uri="{BB962C8B-B14F-4D97-AF65-F5344CB8AC3E}">
        <p14:creationId xmlns:p14="http://schemas.microsoft.com/office/powerpoint/2010/main" val="23892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4502-98E3-2BBF-F497-7368D36FA026}"/>
              </a:ext>
            </a:extLst>
          </p:cNvPr>
          <p:cNvSpPr>
            <a:spLocks noGrp="1"/>
          </p:cNvSpPr>
          <p:nvPr>
            <p:ph type="title"/>
          </p:nvPr>
        </p:nvSpPr>
        <p:spPr>
          <a:xfrm>
            <a:off x="2046170" y="624110"/>
            <a:ext cx="8911687" cy="865325"/>
          </a:xfrm>
        </p:spPr>
        <p:txBody>
          <a:bodyPr>
            <a:normAutofit/>
          </a:bodyPr>
          <a:lstStyle/>
          <a:p>
            <a:r>
              <a:rPr lang="en-US" sz="3200" b="1" i="0" dirty="0">
                <a:latin typeface="Algerian" panose="04020705040A02060702" pitchFamily="82" charset="0"/>
                <a:cs typeface="Times New Roman" panose="02020603050405020304" pitchFamily="18" charset="0"/>
              </a:rPr>
              <a:t>Data Analysis AND Visualizations</a:t>
            </a:r>
            <a:endParaRPr lang="en-IN" sz="3200" dirty="0">
              <a:latin typeface="Algerian" panose="04020705040A02060702" pitchFamily="82" charset="0"/>
            </a:endParaRPr>
          </a:p>
        </p:txBody>
      </p:sp>
      <p:sp>
        <p:nvSpPr>
          <p:cNvPr id="9" name="TextBox 8">
            <a:extLst>
              <a:ext uri="{FF2B5EF4-FFF2-40B4-BE49-F238E27FC236}">
                <a16:creationId xmlns:a16="http://schemas.microsoft.com/office/drawing/2014/main" id="{DC7F6EFC-D7E9-5B0F-E9CB-FD5A5C192FF5}"/>
              </a:ext>
            </a:extLst>
          </p:cNvPr>
          <p:cNvSpPr txBox="1"/>
          <p:nvPr/>
        </p:nvSpPr>
        <p:spPr>
          <a:xfrm>
            <a:off x="2142241" y="1489435"/>
            <a:ext cx="6549272"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Analysis on the type of posts on the </a:t>
            </a:r>
            <a:r>
              <a:rPr lang="en-US" sz="2000" dirty="0" err="1">
                <a:latin typeface="Times New Roman" panose="02020603050405020304" pitchFamily="18" charset="0"/>
                <a:cs typeface="Times New Roman" panose="02020603050405020304" pitchFamily="18" charset="0"/>
              </a:rPr>
              <a:t>Stackoverflow</a:t>
            </a:r>
            <a:r>
              <a:rPr lang="en-US" sz="2000" dirty="0">
                <a:latin typeface="Times New Roman" panose="02020603050405020304" pitchFamily="18" charset="0"/>
                <a:cs typeface="Times New Roman" panose="02020603050405020304" pitchFamily="18" charset="0"/>
              </a:rPr>
              <a:t> dataset</a:t>
            </a:r>
            <a:endParaRPr lang="en-IN" sz="2000" dirty="0"/>
          </a:p>
        </p:txBody>
      </p:sp>
      <p:pic>
        <p:nvPicPr>
          <p:cNvPr id="5" name="Content Placeholder 4">
            <a:extLst>
              <a:ext uri="{FF2B5EF4-FFF2-40B4-BE49-F238E27FC236}">
                <a16:creationId xmlns:a16="http://schemas.microsoft.com/office/drawing/2014/main" id="{9B6F58E9-A0E2-4438-9FCA-E819B30D5CA5}"/>
              </a:ext>
            </a:extLst>
          </p:cNvPr>
          <p:cNvPicPr>
            <a:picLocks noGrp="1" noChangeAspect="1"/>
          </p:cNvPicPr>
          <p:nvPr>
            <p:ph idx="1"/>
          </p:nvPr>
        </p:nvPicPr>
        <p:blipFill>
          <a:blip r:embed="rId2"/>
          <a:stretch>
            <a:fillRect/>
          </a:stretch>
        </p:blipFill>
        <p:spPr>
          <a:xfrm>
            <a:off x="1088908" y="2203939"/>
            <a:ext cx="5354095" cy="3778250"/>
          </a:xfrm>
          <a:prstGeom prst="rect">
            <a:avLst/>
          </a:prstGeom>
        </p:spPr>
      </p:pic>
      <p:pic>
        <p:nvPicPr>
          <p:cNvPr id="11" name="Picture 4">
            <a:extLst>
              <a:ext uri="{FF2B5EF4-FFF2-40B4-BE49-F238E27FC236}">
                <a16:creationId xmlns:a16="http://schemas.microsoft.com/office/drawing/2014/main" id="{9AEB83D6-0AF0-4C66-AD70-76C0D6CF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013" y="2203939"/>
            <a:ext cx="5497729" cy="373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567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4502-98E3-2BBF-F497-7368D36FA026}"/>
              </a:ext>
            </a:extLst>
          </p:cNvPr>
          <p:cNvSpPr>
            <a:spLocks noGrp="1"/>
          </p:cNvSpPr>
          <p:nvPr>
            <p:ph type="title"/>
          </p:nvPr>
        </p:nvSpPr>
        <p:spPr>
          <a:xfrm>
            <a:off x="2046170" y="624110"/>
            <a:ext cx="8911687" cy="865325"/>
          </a:xfrm>
        </p:spPr>
        <p:txBody>
          <a:bodyPr>
            <a:normAutofit/>
          </a:bodyPr>
          <a:lstStyle/>
          <a:p>
            <a:r>
              <a:rPr lang="en-US" sz="3200" b="1" i="0" dirty="0">
                <a:latin typeface="Algerian" panose="04020705040A02060702" pitchFamily="82" charset="0"/>
                <a:cs typeface="Times New Roman" panose="02020603050405020304" pitchFamily="18" charset="0"/>
              </a:rPr>
              <a:t>Data Analysis</a:t>
            </a:r>
            <a:endParaRPr lang="en-IN" sz="3200" dirty="0">
              <a:latin typeface="Algerian" panose="04020705040A02060702" pitchFamily="82" charset="0"/>
            </a:endParaRPr>
          </a:p>
        </p:txBody>
      </p:sp>
      <p:sp>
        <p:nvSpPr>
          <p:cNvPr id="9" name="TextBox 8">
            <a:extLst>
              <a:ext uri="{FF2B5EF4-FFF2-40B4-BE49-F238E27FC236}">
                <a16:creationId xmlns:a16="http://schemas.microsoft.com/office/drawing/2014/main" id="{DC7F6EFC-D7E9-5B0F-E9CB-FD5A5C192FF5}"/>
              </a:ext>
            </a:extLst>
          </p:cNvPr>
          <p:cNvSpPr txBox="1"/>
          <p:nvPr/>
        </p:nvSpPr>
        <p:spPr>
          <a:xfrm>
            <a:off x="2142241" y="1489435"/>
            <a:ext cx="6549272"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Analysis on the type of posts on the </a:t>
            </a:r>
            <a:r>
              <a:rPr lang="en-US" sz="2000" dirty="0" err="1">
                <a:latin typeface="Times New Roman" panose="02020603050405020304" pitchFamily="18" charset="0"/>
                <a:cs typeface="Times New Roman" panose="02020603050405020304" pitchFamily="18" charset="0"/>
              </a:rPr>
              <a:t>Stackoverflow</a:t>
            </a:r>
            <a:r>
              <a:rPr lang="en-US" sz="2000" dirty="0">
                <a:latin typeface="Times New Roman" panose="02020603050405020304" pitchFamily="18" charset="0"/>
                <a:cs typeface="Times New Roman" panose="02020603050405020304" pitchFamily="18" charset="0"/>
              </a:rPr>
              <a:t> dataset</a:t>
            </a:r>
            <a:endParaRPr lang="en-IN" sz="2000" dirty="0"/>
          </a:p>
        </p:txBody>
      </p:sp>
      <p:pic>
        <p:nvPicPr>
          <p:cNvPr id="8" name="Content Placeholder 7">
            <a:extLst>
              <a:ext uri="{FF2B5EF4-FFF2-40B4-BE49-F238E27FC236}">
                <a16:creationId xmlns:a16="http://schemas.microsoft.com/office/drawing/2014/main" id="{7D87F0C0-3780-4274-B465-BF92D1A56925}"/>
              </a:ext>
            </a:extLst>
          </p:cNvPr>
          <p:cNvPicPr>
            <a:picLocks noGrp="1" noChangeAspect="1"/>
          </p:cNvPicPr>
          <p:nvPr>
            <p:ph idx="1"/>
          </p:nvPr>
        </p:nvPicPr>
        <p:blipFill>
          <a:blip r:embed="rId2"/>
          <a:stretch>
            <a:fillRect/>
          </a:stretch>
        </p:blipFill>
        <p:spPr>
          <a:xfrm>
            <a:off x="928467" y="1939515"/>
            <a:ext cx="5702106" cy="3778250"/>
          </a:xfrm>
          <a:prstGeom prst="rect">
            <a:avLst/>
          </a:prstGeom>
        </p:spPr>
      </p:pic>
      <p:pic>
        <p:nvPicPr>
          <p:cNvPr id="10" name="Picture 9">
            <a:extLst>
              <a:ext uri="{FF2B5EF4-FFF2-40B4-BE49-F238E27FC236}">
                <a16:creationId xmlns:a16="http://schemas.microsoft.com/office/drawing/2014/main" id="{10A922B1-443B-4BC7-8041-43A5048DCC34}"/>
              </a:ext>
            </a:extLst>
          </p:cNvPr>
          <p:cNvPicPr>
            <a:picLocks noChangeAspect="1"/>
          </p:cNvPicPr>
          <p:nvPr/>
        </p:nvPicPr>
        <p:blipFill rotWithShape="1">
          <a:blip r:embed="rId3"/>
          <a:srcRect l="22616" t="-1" r="30014" b="41297"/>
          <a:stretch/>
        </p:blipFill>
        <p:spPr>
          <a:xfrm>
            <a:off x="6726644" y="1914530"/>
            <a:ext cx="5284763" cy="3828220"/>
          </a:xfrm>
          <a:prstGeom prst="rect">
            <a:avLst/>
          </a:prstGeom>
        </p:spPr>
      </p:pic>
    </p:spTree>
    <p:extLst>
      <p:ext uri="{BB962C8B-B14F-4D97-AF65-F5344CB8AC3E}">
        <p14:creationId xmlns:p14="http://schemas.microsoft.com/office/powerpoint/2010/main" val="86232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4502-98E3-2BBF-F497-7368D36FA026}"/>
              </a:ext>
            </a:extLst>
          </p:cNvPr>
          <p:cNvSpPr>
            <a:spLocks noGrp="1"/>
          </p:cNvSpPr>
          <p:nvPr>
            <p:ph type="title"/>
          </p:nvPr>
        </p:nvSpPr>
        <p:spPr>
          <a:xfrm>
            <a:off x="2046170" y="624110"/>
            <a:ext cx="8911687" cy="865325"/>
          </a:xfrm>
        </p:spPr>
        <p:txBody>
          <a:bodyPr>
            <a:normAutofit/>
          </a:bodyPr>
          <a:lstStyle/>
          <a:p>
            <a:r>
              <a:rPr lang="en-US" sz="3200" b="1" i="0" dirty="0">
                <a:latin typeface="Algerian" panose="04020705040A02060702" pitchFamily="82" charset="0"/>
                <a:cs typeface="Times New Roman" panose="02020603050405020304" pitchFamily="18" charset="0"/>
              </a:rPr>
              <a:t>Data Analysis</a:t>
            </a:r>
            <a:endParaRPr lang="en-IN" sz="32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917886A3-6E27-4A22-9C71-AC271B0FE068}"/>
              </a:ext>
            </a:extLst>
          </p:cNvPr>
          <p:cNvPicPr>
            <a:picLocks noGrp="1" noChangeAspect="1"/>
          </p:cNvPicPr>
          <p:nvPr>
            <p:ph idx="1"/>
          </p:nvPr>
        </p:nvPicPr>
        <p:blipFill>
          <a:blip r:embed="rId2"/>
          <a:stretch>
            <a:fillRect/>
          </a:stretch>
        </p:blipFill>
        <p:spPr>
          <a:xfrm>
            <a:off x="1851173" y="1340905"/>
            <a:ext cx="8911686" cy="5330303"/>
          </a:xfrm>
          <a:prstGeom prst="rect">
            <a:avLst/>
          </a:prstGeom>
        </p:spPr>
      </p:pic>
    </p:spTree>
    <p:extLst>
      <p:ext uri="{BB962C8B-B14F-4D97-AF65-F5344CB8AC3E}">
        <p14:creationId xmlns:p14="http://schemas.microsoft.com/office/powerpoint/2010/main" val="191611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25BEAB-6C9E-3F6F-7D58-B264791A8A82}"/>
              </a:ext>
            </a:extLst>
          </p:cNvPr>
          <p:cNvPicPr>
            <a:picLocks noChangeAspect="1"/>
          </p:cNvPicPr>
          <p:nvPr/>
        </p:nvPicPr>
        <p:blipFill rotWithShape="1">
          <a:blip r:embed="rId2">
            <a:extLst>
              <a:ext uri="{28A0092B-C50C-407E-A947-70E740481C1C}">
                <a14:useLocalDpi xmlns:a14="http://schemas.microsoft.com/office/drawing/2010/main" val="0"/>
              </a:ext>
            </a:extLst>
          </a:blip>
          <a:srcRect l="22859" r="25183"/>
          <a:stretch/>
        </p:blipFill>
        <p:spPr>
          <a:xfrm>
            <a:off x="2516104" y="1806920"/>
            <a:ext cx="7702551" cy="4062953"/>
          </a:xfrm>
          <a:prstGeom prst="rect">
            <a:avLst/>
          </a:prstGeom>
        </p:spPr>
      </p:pic>
      <p:sp>
        <p:nvSpPr>
          <p:cNvPr id="23" name="TextBox 22">
            <a:extLst>
              <a:ext uri="{FF2B5EF4-FFF2-40B4-BE49-F238E27FC236}">
                <a16:creationId xmlns:a16="http://schemas.microsoft.com/office/drawing/2014/main" id="{5DFF6B03-C2FD-3952-0DAB-E0881E319BD2}"/>
              </a:ext>
            </a:extLst>
          </p:cNvPr>
          <p:cNvSpPr txBox="1"/>
          <p:nvPr/>
        </p:nvSpPr>
        <p:spPr>
          <a:xfrm>
            <a:off x="2099032" y="681880"/>
            <a:ext cx="8119623"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Computing response time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Difference of the question posting time and the accepted answer date time.</a:t>
            </a:r>
          </a:p>
        </p:txBody>
      </p:sp>
    </p:spTree>
    <p:extLst>
      <p:ext uri="{BB962C8B-B14F-4D97-AF65-F5344CB8AC3E}">
        <p14:creationId xmlns:p14="http://schemas.microsoft.com/office/powerpoint/2010/main" val="350598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FD62-9C89-CB98-8F63-FC49D35E922F}"/>
              </a:ext>
            </a:extLst>
          </p:cNvPr>
          <p:cNvSpPr>
            <a:spLocks noGrp="1"/>
          </p:cNvSpPr>
          <p:nvPr>
            <p:ph type="title"/>
          </p:nvPr>
        </p:nvSpPr>
        <p:spPr>
          <a:xfrm>
            <a:off x="2169872" y="671244"/>
            <a:ext cx="8911687" cy="903032"/>
          </a:xfrm>
        </p:spPr>
        <p:txBody>
          <a:bodyPr>
            <a:noAutofit/>
          </a:bodyPr>
          <a:lstStyle/>
          <a:p>
            <a:r>
              <a:rPr lang="en-US" sz="2000" b="1" dirty="0">
                <a:latin typeface="Times New Roman" panose="02020603050405020304" pitchFamily="18" charset="0"/>
                <a:cs typeface="Times New Roman" panose="02020603050405020304" pitchFamily="18" charset="0"/>
              </a:rPr>
              <a:t>Number of Questions/Answers evolve over time: </a:t>
            </a:r>
            <a:r>
              <a:rPr lang="en-US" sz="2000" dirty="0">
                <a:latin typeface="Times New Roman" panose="02020603050405020304" pitchFamily="18" charset="0"/>
                <a:cs typeface="Times New Roman" panose="02020603050405020304" pitchFamily="18" charset="0"/>
              </a:rPr>
              <a:t>Below graph shows the trend of questions and answers over the period(2008 – 2022)</a:t>
            </a:r>
            <a:br>
              <a:rPr lang="en-US" sz="2000" dirty="0">
                <a:latin typeface="Times New Roman" panose="02020603050405020304" pitchFamily="18" charset="0"/>
                <a:cs typeface="Times New Roman" panose="02020603050405020304" pitchFamily="18" charset="0"/>
              </a:rPr>
            </a:br>
            <a:endParaRPr lang="en-IN" sz="2000" dirty="0"/>
          </a:p>
        </p:txBody>
      </p:sp>
      <p:pic>
        <p:nvPicPr>
          <p:cNvPr id="5" name="Content Placeholder 4">
            <a:extLst>
              <a:ext uri="{FF2B5EF4-FFF2-40B4-BE49-F238E27FC236}">
                <a16:creationId xmlns:a16="http://schemas.microsoft.com/office/drawing/2014/main" id="{9712CD67-ECDE-C2BB-EB64-2028562FFE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79" t="15803" r="10343" b="7679"/>
          <a:stretch/>
        </p:blipFill>
        <p:spPr>
          <a:xfrm>
            <a:off x="2278741" y="1839685"/>
            <a:ext cx="7692573" cy="4516551"/>
          </a:xfrm>
        </p:spPr>
      </p:pic>
    </p:spTree>
    <p:extLst>
      <p:ext uri="{BB962C8B-B14F-4D97-AF65-F5344CB8AC3E}">
        <p14:creationId xmlns:p14="http://schemas.microsoft.com/office/powerpoint/2010/main" val="375163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ACA1-E232-A44B-E1A1-5947959B7848}"/>
              </a:ext>
            </a:extLst>
          </p:cNvPr>
          <p:cNvSpPr>
            <a:spLocks noGrp="1"/>
          </p:cNvSpPr>
          <p:nvPr>
            <p:ph type="title"/>
          </p:nvPr>
        </p:nvSpPr>
        <p:spPr>
          <a:xfrm>
            <a:off x="2239423" y="946150"/>
            <a:ext cx="8346878" cy="441119"/>
          </a:xfrm>
        </p:spPr>
        <p:txBody>
          <a:bodyPr>
            <a:noAutofit/>
          </a:bodyPr>
          <a:lstStyle/>
          <a:p>
            <a:r>
              <a:rPr lang="en-US" sz="2000" b="1" dirty="0">
                <a:latin typeface="Times New Roman" panose="02020603050405020304" pitchFamily="18" charset="0"/>
                <a:cs typeface="Times New Roman" panose="02020603050405020304" pitchFamily="18" charset="0"/>
              </a:rPr>
              <a:t>Count of number of tags</a:t>
            </a:r>
            <a:r>
              <a:rPr lang="en-US" sz="24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has around 61662 tags from which below are the top 10 rows</a:t>
            </a: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E2A1A6A-63AA-16B5-12F9-32533499DF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971" y="2133600"/>
            <a:ext cx="8502618" cy="3778250"/>
          </a:xfrm>
        </p:spPr>
      </p:pic>
    </p:spTree>
    <p:extLst>
      <p:ext uri="{BB962C8B-B14F-4D97-AF65-F5344CB8AC3E}">
        <p14:creationId xmlns:p14="http://schemas.microsoft.com/office/powerpoint/2010/main" val="1500189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5C9A-7D30-F792-043B-224439F10C66}"/>
              </a:ext>
            </a:extLst>
          </p:cNvPr>
          <p:cNvSpPr>
            <a:spLocks noGrp="1"/>
          </p:cNvSpPr>
          <p:nvPr>
            <p:ph type="title"/>
          </p:nvPr>
        </p:nvSpPr>
        <p:spPr>
          <a:xfrm>
            <a:off x="2592925" y="697584"/>
            <a:ext cx="8911687" cy="791851"/>
          </a:xfrm>
        </p:spPr>
        <p:txBody>
          <a:bodyPr>
            <a:noAutofit/>
          </a:bodyPr>
          <a:lstStyle/>
          <a:p>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Popularity of spark/spark-</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tag over the period (2012-2022)</a:t>
            </a:r>
            <a:br>
              <a:rPr lang="en-US" sz="2000" dirty="0">
                <a:latin typeface="Times New Roman" panose="02020603050405020304" pitchFamily="18" charset="0"/>
                <a:cs typeface="Times New Roman" panose="02020603050405020304" pitchFamily="18" charset="0"/>
              </a:rPr>
            </a:br>
            <a:endParaRPr lang="en-IN" sz="2000" dirty="0"/>
          </a:p>
        </p:txBody>
      </p:sp>
      <p:pic>
        <p:nvPicPr>
          <p:cNvPr id="4" name="Content Placeholder 3">
            <a:extLst>
              <a:ext uri="{FF2B5EF4-FFF2-40B4-BE49-F238E27FC236}">
                <a16:creationId xmlns:a16="http://schemas.microsoft.com/office/drawing/2014/main" id="{15C4425C-6907-70F5-70A8-05AC1EE265D6}"/>
              </a:ext>
            </a:extLst>
          </p:cNvPr>
          <p:cNvPicPr>
            <a:picLocks noGrp="1" noChangeAspect="1"/>
          </p:cNvPicPr>
          <p:nvPr>
            <p:ph idx="1"/>
          </p:nvPr>
        </p:nvPicPr>
        <p:blipFill>
          <a:blip r:embed="rId2"/>
          <a:stretch>
            <a:fillRect/>
          </a:stretch>
        </p:blipFill>
        <p:spPr>
          <a:xfrm>
            <a:off x="2856322" y="1583703"/>
            <a:ext cx="8257880" cy="4328147"/>
          </a:xfrm>
          <a:prstGeom prst="rect">
            <a:avLst/>
          </a:prstGeom>
        </p:spPr>
      </p:pic>
    </p:spTree>
    <p:extLst>
      <p:ext uri="{BB962C8B-B14F-4D97-AF65-F5344CB8AC3E}">
        <p14:creationId xmlns:p14="http://schemas.microsoft.com/office/powerpoint/2010/main" val="3189639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7F26-543F-9116-570B-50197F3A06FE}"/>
              </a:ext>
            </a:extLst>
          </p:cNvPr>
          <p:cNvSpPr>
            <a:spLocks noGrp="1"/>
          </p:cNvSpPr>
          <p:nvPr>
            <p:ph type="title"/>
          </p:nvPr>
        </p:nvSpPr>
        <p:spPr>
          <a:xfrm>
            <a:off x="2347828" y="756085"/>
            <a:ext cx="8911687" cy="620228"/>
          </a:xfrm>
        </p:spPr>
        <p:txBody>
          <a:bodyPr>
            <a:normAutofit/>
          </a:bodyPr>
          <a:lstStyle/>
          <a:p>
            <a:r>
              <a:rPr lang="en-IN" sz="3200" dirty="0">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D211510B-D80D-560E-717D-223974CC3559}"/>
              </a:ext>
            </a:extLst>
          </p:cNvPr>
          <p:cNvSpPr>
            <a:spLocks noGrp="1"/>
          </p:cNvSpPr>
          <p:nvPr>
            <p:ph idx="1"/>
          </p:nvPr>
        </p:nvSpPr>
        <p:spPr>
          <a:xfrm>
            <a:off x="2347828" y="1659118"/>
            <a:ext cx="9156784" cy="4252104"/>
          </a:xfrm>
        </p:spPr>
        <p:txBody>
          <a:bodyPr>
            <a:normAutofit/>
          </a:bodyPr>
          <a:lstStyle/>
          <a:p>
            <a:r>
              <a:rPr lang="en-US" sz="2000" dirty="0">
                <a:latin typeface="Times New Roman" panose="02020603050405020304" pitchFamily="18" charset="0"/>
                <a:cs typeface="Times New Roman" panose="02020603050405020304" pitchFamily="18" charset="0"/>
              </a:rPr>
              <a:t>In this project, we are going to implement a holistic approach using a number of AWS services and tools such as EC2, S3, EMR, Glue, Redshift, </a:t>
            </a:r>
            <a:r>
              <a:rPr lang="en-US" sz="2000" dirty="0" err="1">
                <a:latin typeface="Times New Roman" panose="02020603050405020304" pitchFamily="18" charset="0"/>
                <a:cs typeface="Times New Roman" panose="02020603050405020304" pitchFamily="18" charset="0"/>
              </a:rPr>
              <a:t>PySpark</a:t>
            </a:r>
            <a:r>
              <a:rPr lang="en-US" sz="2000" dirty="0">
                <a:latin typeface="Times New Roman" panose="02020603050405020304" pitchFamily="18" charset="0"/>
                <a:cs typeface="Times New Roman" panose="02020603050405020304" pitchFamily="18" charset="0"/>
              </a:rPr>
              <a:t>, and data analysis for visualization while analyzing Stack Overflow data. </a:t>
            </a:r>
          </a:p>
          <a:p>
            <a:r>
              <a:rPr lang="en-US" sz="2000" dirty="0">
                <a:latin typeface="Times New Roman" panose="02020603050405020304" pitchFamily="18" charset="0"/>
                <a:cs typeface="Times New Roman" panose="02020603050405020304" pitchFamily="18" charset="0"/>
              </a:rPr>
              <a:t>It has all these technologies incorporated in it, enabling this project to effectively process, convert, and visualize Stack Overflow archive data. </a:t>
            </a:r>
          </a:p>
          <a:p>
            <a:r>
              <a:rPr lang="en-US" sz="2000" dirty="0">
                <a:latin typeface="Times New Roman" panose="02020603050405020304" pitchFamily="18" charset="0"/>
                <a:cs typeface="Times New Roman" panose="02020603050405020304" pitchFamily="18" charset="0"/>
              </a:rPr>
              <a:t>Hence it provides an easy way for users to have access to intuitive insights, hence data security based on user authentication. </a:t>
            </a:r>
          </a:p>
          <a:p>
            <a:r>
              <a:rPr lang="en-US" sz="2000" dirty="0">
                <a:latin typeface="Times New Roman" panose="02020603050405020304" pitchFamily="18" charset="0"/>
                <a:cs typeface="Times New Roman" panose="02020603050405020304" pitchFamily="18" charset="0"/>
              </a:rPr>
              <a:t>In general, that is a realization of how modern techniques of processing and visualizing data become powerful when dealing with huge datasets.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524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91DB-8058-AB43-90EC-9422968A2E43}"/>
              </a:ext>
            </a:extLst>
          </p:cNvPr>
          <p:cNvSpPr>
            <a:spLocks noGrp="1"/>
          </p:cNvSpPr>
          <p:nvPr>
            <p:ph type="title"/>
          </p:nvPr>
        </p:nvSpPr>
        <p:spPr>
          <a:xfrm>
            <a:off x="2592925" y="624110"/>
            <a:ext cx="8911687" cy="657935"/>
          </a:xfrm>
        </p:spPr>
        <p:txBody>
          <a:bodyPr>
            <a:normAutofit/>
          </a:bodyPr>
          <a:lstStyle/>
          <a:p>
            <a:r>
              <a:rPr lang="en-IN" sz="3200" dirty="0">
                <a:latin typeface="Algerian" panose="04020705040A02060702" pitchFamily="82" charset="0"/>
              </a:rPr>
              <a:t>Future Work</a:t>
            </a:r>
          </a:p>
        </p:txBody>
      </p:sp>
      <p:sp>
        <p:nvSpPr>
          <p:cNvPr id="3" name="Content Placeholder 2">
            <a:extLst>
              <a:ext uri="{FF2B5EF4-FFF2-40B4-BE49-F238E27FC236}">
                <a16:creationId xmlns:a16="http://schemas.microsoft.com/office/drawing/2014/main" id="{92DB884F-95B3-398D-5BB8-B5A695BB1FFC}"/>
              </a:ext>
            </a:extLst>
          </p:cNvPr>
          <p:cNvSpPr>
            <a:spLocks noGrp="1"/>
          </p:cNvSpPr>
          <p:nvPr>
            <p:ph idx="1"/>
          </p:nvPr>
        </p:nvSpPr>
        <p:spPr>
          <a:xfrm>
            <a:off x="2450969" y="1555423"/>
            <a:ext cx="9053643" cy="4355799"/>
          </a:xfrm>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Stack Overflow Analysis project uses the most progressive and up-to-date technical solutions that work on a publisher-sub-subscriber model and data analysis for the operations in data processing and visualization.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with the publisher-subscriber model, data from Stack Overflow can be efficiently streamed onto an S3 bucket from where the same can be centrally stored for scalability and dependability.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Stack Analysis’s powerful visualization capabilities, dynamic dashboards are generated to reveal insights from Stack Overflow data and, therefore, allow users to find trends and patterns.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new features further reveal how Stack Overflow is making a serious advancement in data-driven insights that benefit the analysts, developers, and companies using their platform for collaboration and knowledge exchange.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58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B716C-1214-58F8-AE68-0BA2069C8EC5}"/>
              </a:ext>
            </a:extLst>
          </p:cNvPr>
          <p:cNvSpPr>
            <a:spLocks noGrp="1"/>
          </p:cNvSpPr>
          <p:nvPr>
            <p:ph type="title"/>
          </p:nvPr>
        </p:nvSpPr>
        <p:spPr>
          <a:xfrm>
            <a:off x="2215299" y="702198"/>
            <a:ext cx="8512404" cy="1009651"/>
          </a:xfrm>
        </p:spPr>
        <p:txBody>
          <a:bodyPr>
            <a:normAutofit/>
          </a:bodyPr>
          <a:lstStyle/>
          <a:p>
            <a:r>
              <a:rPr lang="en-IN" sz="2800" dirty="0">
                <a:latin typeface="Algerian" panose="04020705040A02060702" pitchFamily="82" charset="0"/>
              </a:rPr>
              <a:t>Problem statement and objective</a:t>
            </a:r>
          </a:p>
        </p:txBody>
      </p:sp>
      <p:sp>
        <p:nvSpPr>
          <p:cNvPr id="3" name="Content Placeholder 2">
            <a:extLst>
              <a:ext uri="{FF2B5EF4-FFF2-40B4-BE49-F238E27FC236}">
                <a16:creationId xmlns:a16="http://schemas.microsoft.com/office/drawing/2014/main" id="{40901021-0B48-C879-5930-54235E9DE8A7}"/>
              </a:ext>
            </a:extLst>
          </p:cNvPr>
          <p:cNvSpPr>
            <a:spLocks noGrp="1"/>
          </p:cNvSpPr>
          <p:nvPr>
            <p:ph idx="1"/>
          </p:nvPr>
        </p:nvSpPr>
        <p:spPr/>
        <p:txBody>
          <a:bodyPr>
            <a:normAutofit/>
          </a:bodyPr>
          <a:lstStyle/>
          <a:p>
            <a:pPr marL="457200" lvl="0" indent="-323850" algn="l" rtl="0">
              <a:lnSpc>
                <a:spcPct val="120000"/>
              </a:lnSpc>
              <a:spcBef>
                <a:spcPts val="0"/>
              </a:spcBef>
              <a:spcAft>
                <a:spcPts val="0"/>
              </a:spcAft>
              <a:buClr>
                <a:schemeClr val="dk1"/>
              </a:buClr>
              <a:buSzPts val="1500"/>
              <a:buChar char="●"/>
            </a:pPr>
            <a:r>
              <a:rPr lang="en-US" sz="2000" dirty="0">
                <a:solidFill>
                  <a:schemeClr val="dk1"/>
                </a:solidFill>
                <a:latin typeface="Times New Roman" panose="02020603050405020304" pitchFamily="18" charset="0"/>
                <a:cs typeface="Times New Roman" panose="02020603050405020304" pitchFamily="18" charset="0"/>
              </a:rPr>
              <a:t>The main goal of this project is to extract meaningful patterns, trends, and metrics reflecting the state-of-art and its evolution in both IT and the development sectors through a full analysis of Stack Overflow posts.</a:t>
            </a:r>
          </a:p>
          <a:p>
            <a:pPr marL="457200" lvl="0" indent="-323850" algn="l" rtl="0">
              <a:lnSpc>
                <a:spcPct val="120000"/>
              </a:lnSpc>
              <a:spcBef>
                <a:spcPts val="0"/>
              </a:spcBef>
              <a:spcAft>
                <a:spcPts val="0"/>
              </a:spcAft>
              <a:buClr>
                <a:schemeClr val="dk1"/>
              </a:buClr>
              <a:buSzPts val="1500"/>
              <a:buChar char="●"/>
            </a:pPr>
            <a:r>
              <a:rPr lang="en-US" sz="2000" dirty="0">
                <a:solidFill>
                  <a:schemeClr val="dk1"/>
                </a:solidFill>
                <a:latin typeface="Times New Roman" panose="02020603050405020304" pitchFamily="18" charset="0"/>
                <a:cs typeface="Times New Roman" panose="02020603050405020304" pitchFamily="18" charset="0"/>
              </a:rPr>
              <a:t>Identify the most common challenges developers face across different programming languages, frameworks, and tools.</a:t>
            </a:r>
          </a:p>
          <a:p>
            <a:pPr marL="457200" lvl="0" indent="-323850" algn="l" rtl="0">
              <a:lnSpc>
                <a:spcPct val="120000"/>
              </a:lnSpc>
              <a:spcBef>
                <a:spcPts val="0"/>
              </a:spcBef>
              <a:spcAft>
                <a:spcPts val="0"/>
              </a:spcAft>
              <a:buClr>
                <a:schemeClr val="dk1"/>
              </a:buClr>
              <a:buSzPts val="1500"/>
              <a:buChar char="●"/>
            </a:pPr>
            <a:r>
              <a:rPr lang="en-US" sz="2000" dirty="0">
                <a:solidFill>
                  <a:schemeClr val="dk1"/>
                </a:solidFill>
                <a:latin typeface="Times New Roman" panose="02020603050405020304" pitchFamily="18" charset="0"/>
                <a:cs typeface="Times New Roman" panose="02020603050405020304" pitchFamily="18" charset="0"/>
              </a:rPr>
              <a:t>Understand the dynamics of community engagement and support, including response times, acceptance rates of answers, and the correlation between question complexity and community interaction.</a:t>
            </a:r>
          </a:p>
          <a:p>
            <a:pPr marL="457200" lvl="0" indent="-323850" algn="l" rtl="0">
              <a:lnSpc>
                <a:spcPct val="120000"/>
              </a:lnSpc>
              <a:spcBef>
                <a:spcPts val="0"/>
              </a:spcBef>
              <a:spcAft>
                <a:spcPts val="0"/>
              </a:spcAft>
              <a:buClr>
                <a:schemeClr val="dk1"/>
              </a:buClr>
              <a:buSzPts val="1500"/>
              <a:buChar char="●"/>
            </a:pPr>
            <a:r>
              <a:rPr lang="en-US" sz="2000" dirty="0">
                <a:solidFill>
                  <a:schemeClr val="dk1"/>
                </a:solidFill>
                <a:latin typeface="Times New Roman" panose="02020603050405020304" pitchFamily="18" charset="0"/>
                <a:cs typeface="Times New Roman" panose="02020603050405020304" pitchFamily="18" charset="0"/>
              </a:rPr>
              <a:t>Track the evolution of programming trends over time, pinpointing the rise and fall of technologies and methodologies.</a:t>
            </a:r>
          </a:p>
          <a:p>
            <a:pPr>
              <a:lnSpc>
                <a:spcPct val="12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30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F76BF8-4326-49F0-A958-6B5D2DEE0764}"/>
              </a:ext>
            </a:extLst>
          </p:cNvPr>
          <p:cNvPicPr>
            <a:picLocks noChangeAspect="1"/>
          </p:cNvPicPr>
          <p:nvPr/>
        </p:nvPicPr>
        <p:blipFill>
          <a:blip r:embed="rId2"/>
          <a:stretch>
            <a:fillRect/>
          </a:stretch>
        </p:blipFill>
        <p:spPr>
          <a:xfrm>
            <a:off x="2278964" y="1689350"/>
            <a:ext cx="9087729" cy="4628270"/>
          </a:xfrm>
          <a:prstGeom prst="rect">
            <a:avLst/>
          </a:prstGeom>
        </p:spPr>
      </p:pic>
      <p:sp>
        <p:nvSpPr>
          <p:cNvPr id="8" name="AutoShape 4" descr="blob:https://web.whatsapp.com/a0a84458-4170-4794-b1de-20454e6b1954">
            <a:extLst>
              <a:ext uri="{FF2B5EF4-FFF2-40B4-BE49-F238E27FC236}">
                <a16:creationId xmlns:a16="http://schemas.microsoft.com/office/drawing/2014/main" id="{70C6F2FA-26F6-4CE8-B3DD-B943DE5D53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A3A745BA-446F-46A9-9536-ED55EE1E017C}"/>
              </a:ext>
            </a:extLst>
          </p:cNvPr>
          <p:cNvSpPr/>
          <p:nvPr/>
        </p:nvSpPr>
        <p:spPr>
          <a:xfrm>
            <a:off x="2278964" y="540380"/>
            <a:ext cx="4572002" cy="584775"/>
          </a:xfrm>
          <a:prstGeom prst="rect">
            <a:avLst/>
          </a:prstGeom>
        </p:spPr>
        <p:txBody>
          <a:bodyPr wrap="square">
            <a:spAutoFit/>
          </a:bodyPr>
          <a:lstStyle/>
          <a:p>
            <a:pPr>
              <a:spcBef>
                <a:spcPct val="0"/>
              </a:spcBef>
            </a:pPr>
            <a:r>
              <a:rPr lang="en-US" sz="3200" dirty="0">
                <a:solidFill>
                  <a:schemeClr val="tx1">
                    <a:lumMod val="85000"/>
                    <a:lumOff val="15000"/>
                  </a:schemeClr>
                </a:solidFill>
                <a:latin typeface="Algerian" panose="04020705040A02060702" pitchFamily="82" charset="0"/>
                <a:ea typeface="+mj-ea"/>
                <a:cs typeface="+mj-cs"/>
              </a:rPr>
              <a:t>Billing of Project</a:t>
            </a:r>
          </a:p>
        </p:txBody>
      </p:sp>
    </p:spTree>
    <p:extLst>
      <p:ext uri="{BB962C8B-B14F-4D97-AF65-F5344CB8AC3E}">
        <p14:creationId xmlns:p14="http://schemas.microsoft.com/office/powerpoint/2010/main" val="577911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18813-2096-BFFF-1F8F-717BEE68673E}"/>
              </a:ext>
            </a:extLst>
          </p:cNvPr>
          <p:cNvSpPr>
            <a:spLocks noGrp="1"/>
          </p:cNvSpPr>
          <p:nvPr>
            <p:ph idx="1"/>
          </p:nvPr>
        </p:nvSpPr>
        <p:spPr>
          <a:xfrm>
            <a:off x="3959258" y="235671"/>
            <a:ext cx="4769963" cy="3638746"/>
          </a:xfrm>
        </p:spPr>
        <p:txBody>
          <a:bodyPr>
            <a:normAutofit/>
          </a:bodyPr>
          <a:lstStyle/>
          <a:p>
            <a:pPr marL="0" indent="0" algn="ctr">
              <a:buNone/>
            </a:pPr>
            <a:endParaRPr lang="en-IN" sz="6600" dirty="0">
              <a:latin typeface="Algerian" panose="04020705040A02060702" pitchFamily="82" charset="0"/>
            </a:endParaRPr>
          </a:p>
          <a:p>
            <a:pPr marL="0" indent="0" algn="ctr">
              <a:buNone/>
            </a:pPr>
            <a:endParaRPr lang="en-IN" sz="6600" dirty="0">
              <a:latin typeface="Algerian" panose="04020705040A02060702" pitchFamily="82" charset="0"/>
            </a:endParaRPr>
          </a:p>
          <a:p>
            <a:pPr marL="0" indent="0" algn="ctr">
              <a:buNone/>
            </a:pPr>
            <a:r>
              <a:rPr lang="en-IN" sz="6600" dirty="0">
                <a:latin typeface="Algerian" panose="04020705040A02060702" pitchFamily="82" charset="0"/>
              </a:rPr>
              <a:t>Thank You</a:t>
            </a:r>
          </a:p>
        </p:txBody>
      </p:sp>
    </p:spTree>
    <p:extLst>
      <p:ext uri="{BB962C8B-B14F-4D97-AF65-F5344CB8AC3E}">
        <p14:creationId xmlns:p14="http://schemas.microsoft.com/office/powerpoint/2010/main" val="311931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A9E3-AC3B-145C-2AAA-8306234EEDAB}"/>
              </a:ext>
            </a:extLst>
          </p:cNvPr>
          <p:cNvSpPr>
            <a:spLocks noGrp="1"/>
          </p:cNvSpPr>
          <p:nvPr>
            <p:ph type="title"/>
          </p:nvPr>
        </p:nvSpPr>
        <p:spPr>
          <a:xfrm>
            <a:off x="1677972" y="685802"/>
            <a:ext cx="9739388" cy="897902"/>
          </a:xfrm>
        </p:spPr>
        <p:txBody>
          <a:bodyPr>
            <a:normAutofit/>
          </a:bodyPr>
          <a:lstStyle/>
          <a:p>
            <a:pPr algn="l"/>
            <a:r>
              <a:rPr lang="en-IN" sz="3200" dirty="0">
                <a:latin typeface="Algerian" panose="04020705040A02060702" pitchFamily="82" charset="0"/>
              </a:rPr>
              <a:t>Dataset Details</a:t>
            </a:r>
          </a:p>
        </p:txBody>
      </p:sp>
      <p:sp>
        <p:nvSpPr>
          <p:cNvPr id="3" name="Content Placeholder 2">
            <a:extLst>
              <a:ext uri="{FF2B5EF4-FFF2-40B4-BE49-F238E27FC236}">
                <a16:creationId xmlns:a16="http://schemas.microsoft.com/office/drawing/2014/main" id="{9E90AEB8-8B13-7847-D386-EBB549B62B57}"/>
              </a:ext>
            </a:extLst>
          </p:cNvPr>
          <p:cNvSpPr>
            <a:spLocks noGrp="1"/>
          </p:cNvSpPr>
          <p:nvPr>
            <p:ph idx="1"/>
          </p:nvPr>
        </p:nvSpPr>
        <p:spPr>
          <a:xfrm>
            <a:off x="1459508" y="2092750"/>
            <a:ext cx="10018713" cy="3629320"/>
          </a:xfrm>
        </p:spPr>
        <p:txBody>
          <a:bodyPr>
            <a:noAutofit/>
          </a:bodyPr>
          <a:lstStyle/>
          <a:p>
            <a:r>
              <a:rPr lang="en-US" sz="2000" dirty="0">
                <a:latin typeface="Times New Roman" panose="02020603050405020304" pitchFamily="18" charset="0"/>
                <a:cs typeface="Times New Roman" panose="02020603050405020304" pitchFamily="18" charset="0"/>
              </a:rPr>
              <a:t>The Stack Overflow dataset offers comprehensive details on questions posed on the Stack Overflow platform, encompassing elements like the question's title, the content of the question, the identity of the querying user, the timestamp of the query, and the relevant tags. </a:t>
            </a:r>
          </a:p>
          <a:p>
            <a:r>
              <a:rPr lang="en-US" sz="2000" dirty="0">
                <a:latin typeface="Times New Roman" panose="02020603050405020304" pitchFamily="18" charset="0"/>
                <a:cs typeface="Times New Roman" panose="02020603050405020304" pitchFamily="18" charset="0"/>
              </a:rPr>
              <a:t>It further includes data on answers submitted by users, capturing the body of the answer, the responding user's identity, the timestamp of the response, and the answer's score.</a:t>
            </a:r>
          </a:p>
          <a:p>
            <a:r>
              <a:rPr lang="en-US" sz="2000" dirty="0">
                <a:latin typeface="Times New Roman" panose="02020603050405020304" pitchFamily="18" charset="0"/>
                <a:cs typeface="Times New Roman" panose="02020603050405020304" pitchFamily="18" charset="0"/>
              </a:rPr>
              <a:t>This dataset is housed in a compressed XML format and is accessible through the Stack Exchange Data Dump archive, located on the archive.org website under the stack exchange directory listing. </a:t>
            </a:r>
          </a:p>
          <a:p>
            <a:r>
              <a:rPr lang="en-US" sz="2000" dirty="0">
                <a:latin typeface="Times New Roman" panose="02020603050405020304" pitchFamily="18" charset="0"/>
                <a:cs typeface="Times New Roman" panose="02020603050405020304" pitchFamily="18" charset="0"/>
              </a:rPr>
              <a:t>The total size of the dataset is approximately 98 GB.</a:t>
            </a:r>
          </a:p>
          <a:p>
            <a:r>
              <a:rPr lang="en-US" sz="2000" dirty="0">
                <a:solidFill>
                  <a:schemeClr val="dk1"/>
                </a:solidFill>
                <a:latin typeface="Times New Roman" panose="02020603050405020304" pitchFamily="18" charset="0"/>
                <a:cs typeface="Times New Roman" panose="02020603050405020304" pitchFamily="18" charset="0"/>
              </a:rPr>
              <a:t>The dataset link - </a:t>
            </a:r>
            <a:r>
              <a:rPr lang="en-US" sz="2000" u="sng" dirty="0">
                <a:solidFill>
                  <a:schemeClr val="dk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https://archive.org/download/stackexchange/</a:t>
            </a:r>
            <a:r>
              <a:rPr lang="en-US" sz="2000" u="sng" dirty="0">
                <a:solidFill>
                  <a:schemeClr val="dk1"/>
                </a:solidFill>
                <a:latin typeface="Times New Roman" panose="02020603050405020304" pitchFamily="18" charset="0"/>
                <a:cs typeface="Times New Roman" panose="02020603050405020304" pitchFamily="18" charset="0"/>
              </a:rPr>
              <a:t> </a:t>
            </a:r>
            <a:endParaRPr lang="en-US" sz="2000" dirty="0">
              <a:solidFill>
                <a:schemeClr val="dk1"/>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49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E24C-03A5-6332-EAC0-245D3C84E693}"/>
              </a:ext>
            </a:extLst>
          </p:cNvPr>
          <p:cNvSpPr>
            <a:spLocks noGrp="1"/>
          </p:cNvSpPr>
          <p:nvPr>
            <p:ph type="title"/>
          </p:nvPr>
        </p:nvSpPr>
        <p:spPr>
          <a:xfrm>
            <a:off x="1951903" y="699524"/>
            <a:ext cx="8911687" cy="780484"/>
          </a:xfrm>
        </p:spPr>
        <p:txBody>
          <a:bodyPr>
            <a:normAutofit/>
          </a:bodyPr>
          <a:lstStyle/>
          <a:p>
            <a:r>
              <a:rPr lang="en-IN" sz="3200" dirty="0">
                <a:latin typeface="Algerian" panose="04020705040A02060702" pitchFamily="82" charset="0"/>
              </a:rPr>
              <a:t>Project Architecture</a:t>
            </a:r>
          </a:p>
        </p:txBody>
      </p:sp>
      <p:pic>
        <p:nvPicPr>
          <p:cNvPr id="7" name="Content Placeholder 6">
            <a:extLst>
              <a:ext uri="{FF2B5EF4-FFF2-40B4-BE49-F238E27FC236}">
                <a16:creationId xmlns:a16="http://schemas.microsoft.com/office/drawing/2014/main" id="{E7E4213B-E1B1-1AF5-313C-C46F2A3B1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019" y="1640264"/>
            <a:ext cx="9228841" cy="4271586"/>
          </a:xfrm>
        </p:spPr>
      </p:pic>
    </p:spTree>
    <p:extLst>
      <p:ext uri="{BB962C8B-B14F-4D97-AF65-F5344CB8AC3E}">
        <p14:creationId xmlns:p14="http://schemas.microsoft.com/office/powerpoint/2010/main" val="18476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3CF9-A479-A346-AD51-3E912E1C48F1}"/>
              </a:ext>
            </a:extLst>
          </p:cNvPr>
          <p:cNvSpPr>
            <a:spLocks noGrp="1"/>
          </p:cNvSpPr>
          <p:nvPr>
            <p:ph type="title"/>
          </p:nvPr>
        </p:nvSpPr>
        <p:spPr>
          <a:xfrm>
            <a:off x="2234152" y="544734"/>
            <a:ext cx="8911687" cy="925847"/>
          </a:xfrm>
        </p:spPr>
        <p:txBody>
          <a:bodyPr>
            <a:normAutofit/>
          </a:bodyPr>
          <a:lstStyle/>
          <a:p>
            <a:r>
              <a:rPr lang="en-IN" sz="3200" dirty="0">
                <a:latin typeface="Algerian" panose="04020705040A02060702" pitchFamily="82" charset="0"/>
              </a:rPr>
              <a:t>Project Architecture Components</a:t>
            </a:r>
          </a:p>
        </p:txBody>
      </p:sp>
      <p:sp>
        <p:nvSpPr>
          <p:cNvPr id="3" name="Content Placeholder 2">
            <a:extLst>
              <a:ext uri="{FF2B5EF4-FFF2-40B4-BE49-F238E27FC236}">
                <a16:creationId xmlns:a16="http://schemas.microsoft.com/office/drawing/2014/main" id="{033EECBF-F2FC-61AB-3E3F-E67C5A38BAAC}"/>
              </a:ext>
            </a:extLst>
          </p:cNvPr>
          <p:cNvSpPr>
            <a:spLocks noGrp="1"/>
          </p:cNvSpPr>
          <p:nvPr>
            <p:ph idx="1"/>
          </p:nvPr>
        </p:nvSpPr>
        <p:spPr>
          <a:xfrm>
            <a:off x="2234152" y="1825624"/>
            <a:ext cx="9119647" cy="4037847"/>
          </a:xfrm>
        </p:spPr>
        <p:txBody>
          <a:bodyPr>
            <a:normAutofit/>
          </a:bodyPr>
          <a:lstStyle/>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Boto3 - Package, AWS SDK for Python</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EC2 - resizable compute capacity in cloud</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EMR - for data processing with support of Apache Spark </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Glue job - fully managed ETL service, </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S3 - highly scalable, cost-efficient for storing high volumes of data</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Redshift - as data warehouse, can run complex SQL queries on large datasets   </a:t>
            </a:r>
          </a:p>
          <a:p>
            <a:pPr marL="457200" lvl="0" indent="-342900" algn="l" rtl="0">
              <a:lnSpc>
                <a:spcPct val="150000"/>
              </a:lnSpc>
              <a:spcBef>
                <a:spcPts val="0"/>
              </a:spcBef>
              <a:spcAft>
                <a:spcPts val="0"/>
              </a:spcAft>
              <a:buClr>
                <a:schemeClr val="dk1"/>
              </a:buClr>
              <a:buSzPts val="1800"/>
              <a:buChar char="●"/>
            </a:pPr>
            <a:r>
              <a:rPr lang="en-IN" sz="2000" dirty="0">
                <a:solidFill>
                  <a:schemeClr val="dk1"/>
                </a:solidFill>
                <a:latin typeface="Times New Roman" panose="02020603050405020304" pitchFamily="18" charset="0"/>
                <a:cs typeface="Times New Roman" panose="02020603050405020304" pitchFamily="18" charset="0"/>
              </a:rPr>
              <a:t>Data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5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E536-2F36-BBC4-96CF-1A9ADBA1B397}"/>
              </a:ext>
            </a:extLst>
          </p:cNvPr>
          <p:cNvSpPr>
            <a:spLocks noGrp="1"/>
          </p:cNvSpPr>
          <p:nvPr>
            <p:ph type="title"/>
          </p:nvPr>
        </p:nvSpPr>
        <p:spPr>
          <a:xfrm>
            <a:off x="1696824" y="611377"/>
            <a:ext cx="8911687" cy="1280890"/>
          </a:xfrm>
        </p:spPr>
        <p:txBody>
          <a:bodyPr>
            <a:normAutofit/>
          </a:bodyPr>
          <a:lstStyle/>
          <a:p>
            <a:r>
              <a:rPr lang="en-US" sz="3200" i="0" dirty="0">
                <a:latin typeface="Algerian" panose="04020705040A02060702" pitchFamily="82" charset="0"/>
                <a:ea typeface="+mn-ea"/>
                <a:cs typeface="Times New Roman" panose="02020603050405020304" pitchFamily="18" charset="0"/>
              </a:rPr>
              <a:t>EC2-Instance creation</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72A5107B-0543-5B77-9175-2DE295946DEC}"/>
              </a:ext>
            </a:extLst>
          </p:cNvPr>
          <p:cNvSpPr>
            <a:spLocks noGrp="1"/>
          </p:cNvSpPr>
          <p:nvPr>
            <p:ph idx="1"/>
          </p:nvPr>
        </p:nvSpPr>
        <p:spPr>
          <a:xfrm>
            <a:off x="1696824" y="1765954"/>
            <a:ext cx="9700181" cy="3937261"/>
          </a:xfrm>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EC2 Instance Creation: Creating </a:t>
            </a: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EC2 instance with </a:t>
            </a:r>
          </a:p>
          <a:p>
            <a:pPr marL="0" indent="0">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Ubuntu operating system</a:t>
            </a:r>
          </a:p>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Connecting to EC2 Instance using </a:t>
            </a:r>
          </a:p>
          <a:p>
            <a:pPr marL="0" indent="0">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SSH Client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id="{FB375D31-DC6B-4762-BFA8-0EBBA3DDEA7C}"/>
              </a:ext>
            </a:extLst>
          </p:cNvPr>
          <p:cNvPicPr/>
          <p:nvPr/>
        </p:nvPicPr>
        <p:blipFill>
          <a:blip r:embed="rId2"/>
          <a:stretch>
            <a:fillRect/>
          </a:stretch>
        </p:blipFill>
        <p:spPr>
          <a:xfrm>
            <a:off x="5994010" y="1283141"/>
            <a:ext cx="5943600" cy="2514600"/>
          </a:xfrm>
          <a:prstGeom prst="rect">
            <a:avLst/>
          </a:prstGeom>
        </p:spPr>
      </p:pic>
      <p:pic>
        <p:nvPicPr>
          <p:cNvPr id="4" name="Picture 3">
            <a:extLst>
              <a:ext uri="{FF2B5EF4-FFF2-40B4-BE49-F238E27FC236}">
                <a16:creationId xmlns:a16="http://schemas.microsoft.com/office/drawing/2014/main" id="{2FE062CE-8F6F-463C-AA02-AAEF30BE0A62}"/>
              </a:ext>
            </a:extLst>
          </p:cNvPr>
          <p:cNvPicPr>
            <a:picLocks noChangeAspect="1"/>
          </p:cNvPicPr>
          <p:nvPr/>
        </p:nvPicPr>
        <p:blipFill>
          <a:blip r:embed="rId3"/>
          <a:stretch>
            <a:fillRect/>
          </a:stretch>
        </p:blipFill>
        <p:spPr>
          <a:xfrm>
            <a:off x="3472922" y="3945370"/>
            <a:ext cx="6878010" cy="2663179"/>
          </a:xfrm>
          <a:prstGeom prst="rect">
            <a:avLst/>
          </a:prstGeom>
        </p:spPr>
      </p:pic>
    </p:spTree>
    <p:extLst>
      <p:ext uri="{BB962C8B-B14F-4D97-AF65-F5344CB8AC3E}">
        <p14:creationId xmlns:p14="http://schemas.microsoft.com/office/powerpoint/2010/main" val="2423252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41A-B925-ABCE-4166-B5F3B09CF6A8}"/>
              </a:ext>
            </a:extLst>
          </p:cNvPr>
          <p:cNvSpPr>
            <a:spLocks noGrp="1"/>
          </p:cNvSpPr>
          <p:nvPr>
            <p:ph type="title"/>
          </p:nvPr>
        </p:nvSpPr>
        <p:spPr>
          <a:xfrm>
            <a:off x="1676400" y="518476"/>
            <a:ext cx="7297918" cy="716436"/>
          </a:xfrm>
        </p:spPr>
        <p:txBody>
          <a:bodyPr>
            <a:normAutofit/>
          </a:bodyPr>
          <a:lstStyle/>
          <a:p>
            <a:r>
              <a:rPr lang="en-IN" sz="3200" dirty="0">
                <a:latin typeface="Algerian" panose="04020705040A02060702" pitchFamily="82" charset="0"/>
              </a:rPr>
              <a:t>Data Retrieving from Website</a:t>
            </a:r>
          </a:p>
        </p:txBody>
      </p:sp>
      <p:sp>
        <p:nvSpPr>
          <p:cNvPr id="3" name="Content Placeholder 2">
            <a:extLst>
              <a:ext uri="{FF2B5EF4-FFF2-40B4-BE49-F238E27FC236}">
                <a16:creationId xmlns:a16="http://schemas.microsoft.com/office/drawing/2014/main" id="{9E6B88B4-8954-F6C4-8974-E031B8E7CEE9}"/>
              </a:ext>
            </a:extLst>
          </p:cNvPr>
          <p:cNvSpPr>
            <a:spLocks noGrp="1"/>
          </p:cNvSpPr>
          <p:nvPr>
            <p:ph idx="1"/>
          </p:nvPr>
        </p:nvSpPr>
        <p:spPr>
          <a:xfrm>
            <a:off x="1413235" y="1234911"/>
            <a:ext cx="10515600" cy="5052767"/>
          </a:xfrm>
        </p:spPr>
        <p:txBody>
          <a:bodyPr>
            <a:normAutofit/>
          </a:bodyPr>
          <a:lstStyle/>
          <a:p>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Connecting with Local Terminal using SSH Protocol</a:t>
            </a:r>
          </a:p>
          <a:p>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pic>
        <p:nvPicPr>
          <p:cNvPr id="6" name="Picture 5">
            <a:extLst>
              <a:ext uri="{FF2B5EF4-FFF2-40B4-BE49-F238E27FC236}">
                <a16:creationId xmlns:a16="http://schemas.microsoft.com/office/drawing/2014/main" id="{FFB545FF-F10D-40BE-9EF6-D6CFBA9A50D5}"/>
              </a:ext>
            </a:extLst>
          </p:cNvPr>
          <p:cNvPicPr>
            <a:picLocks noChangeAspect="1"/>
          </p:cNvPicPr>
          <p:nvPr/>
        </p:nvPicPr>
        <p:blipFill>
          <a:blip r:embed="rId2"/>
          <a:stretch>
            <a:fillRect/>
          </a:stretch>
        </p:blipFill>
        <p:spPr>
          <a:xfrm>
            <a:off x="2025748" y="2068719"/>
            <a:ext cx="6948570" cy="3677163"/>
          </a:xfrm>
          <a:prstGeom prst="rect">
            <a:avLst/>
          </a:prstGeom>
        </p:spPr>
      </p:pic>
    </p:spTree>
    <p:extLst>
      <p:ext uri="{BB962C8B-B14F-4D97-AF65-F5344CB8AC3E}">
        <p14:creationId xmlns:p14="http://schemas.microsoft.com/office/powerpoint/2010/main" val="45413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21E1-76D7-44A1-A720-B56F3BA6C5DD}"/>
              </a:ext>
            </a:extLst>
          </p:cNvPr>
          <p:cNvSpPr>
            <a:spLocks noGrp="1"/>
          </p:cNvSpPr>
          <p:nvPr>
            <p:ph type="title"/>
          </p:nvPr>
        </p:nvSpPr>
        <p:spPr>
          <a:xfrm>
            <a:off x="1856935" y="624110"/>
            <a:ext cx="9647677" cy="1280890"/>
          </a:xfrm>
        </p:spPr>
        <p:txBody>
          <a:bodyPr>
            <a:noAutofit/>
          </a:bodyPr>
          <a:lstStyle/>
          <a:p>
            <a:pPr marL="285750" marR="0" indent="-285750">
              <a:spcBef>
                <a:spcPts val="0"/>
              </a:spcBef>
              <a:spcAft>
                <a:spcPts val="0"/>
              </a:spcAft>
            </a:pP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Extracting the stack overflow data from this link:</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'https://archive.org/download/</a:t>
            </a:r>
            <a:r>
              <a:rPr lang="en-US" sz="2000" dirty="0" err="1">
                <a:latin typeface="Times New Roman" panose="02020603050405020304" pitchFamily="18" charset="0"/>
                <a:ea typeface="Calibri" panose="020F0502020204030204" pitchFamily="34" charset="0"/>
                <a:cs typeface="Times New Roman" panose="02020603050405020304" pitchFamily="18" charset="0"/>
              </a:rPr>
              <a:t>stackexchange</a:t>
            </a:r>
            <a:r>
              <a:rPr lang="en-US" sz="2000" dirty="0">
                <a:latin typeface="Times New Roman" panose="02020603050405020304" pitchFamily="18" charset="0"/>
                <a:ea typeface="Calibri" panose="020F0502020204030204" pitchFamily="34" charset="0"/>
                <a:cs typeface="Times New Roman" panose="02020603050405020304" pitchFamily="18" charset="0"/>
              </a:rPr>
              <a:t>/stackoverflow.com-Posts.7z’ in a compressed format.</a:t>
            </a: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kern="100" dirty="0">
                <a:latin typeface="Times New Roman" panose="02020603050405020304" pitchFamily="18" charset="0"/>
                <a:ea typeface="Calibri" panose="020F0502020204030204" pitchFamily="34" charset="0"/>
                <a:cs typeface="Times New Roman" panose="02020603050405020304" pitchFamily="18" charset="0"/>
              </a:rPr>
              <a:t>Once the data is downloaded (19 GB), decompress it using 7 zip to retrieve 98 GB of data, with the command  7z x /home/ubuntu/posts.7z</a:t>
            </a:r>
            <a:br>
              <a:rPr lang="en-US" sz="2000" kern="100" dirty="0">
                <a:latin typeface="Times New Roman" panose="02020603050405020304" pitchFamily="18" charset="0"/>
                <a:ea typeface="Calibri" panose="020F0502020204030204" pitchFamily="34" charset="0"/>
                <a:cs typeface="Times New Roman" panose="02020603050405020304" pitchFamily="18" charset="0"/>
              </a:rPr>
            </a:br>
            <a:br>
              <a:rPr lang="en-US" sz="2000" kern="100" dirty="0">
                <a:latin typeface="Times New Roman" panose="02020603050405020304" pitchFamily="18"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464DBB23-7D03-4F7B-A540-80FE28654B8A}"/>
              </a:ext>
            </a:extLst>
          </p:cNvPr>
          <p:cNvPicPr>
            <a:picLocks noChangeAspect="1"/>
          </p:cNvPicPr>
          <p:nvPr/>
        </p:nvPicPr>
        <p:blipFill rotWithShape="1">
          <a:blip r:embed="rId2"/>
          <a:srcRect r="25978"/>
          <a:stretch/>
        </p:blipFill>
        <p:spPr>
          <a:xfrm>
            <a:off x="716751" y="2402351"/>
            <a:ext cx="5106937" cy="4191585"/>
          </a:xfrm>
          <a:prstGeom prst="rect">
            <a:avLst/>
          </a:prstGeom>
        </p:spPr>
      </p:pic>
      <p:pic>
        <p:nvPicPr>
          <p:cNvPr id="6" name="Picture 5">
            <a:extLst>
              <a:ext uri="{FF2B5EF4-FFF2-40B4-BE49-F238E27FC236}">
                <a16:creationId xmlns:a16="http://schemas.microsoft.com/office/drawing/2014/main" id="{CF507120-6093-4EB2-BD98-D767ACB80443}"/>
              </a:ext>
            </a:extLst>
          </p:cNvPr>
          <p:cNvPicPr>
            <a:picLocks noChangeAspect="1"/>
          </p:cNvPicPr>
          <p:nvPr/>
        </p:nvPicPr>
        <p:blipFill>
          <a:blip r:embed="rId3"/>
          <a:stretch>
            <a:fillRect/>
          </a:stretch>
        </p:blipFill>
        <p:spPr>
          <a:xfrm>
            <a:off x="6096001" y="2402351"/>
            <a:ext cx="5691710" cy="4191585"/>
          </a:xfrm>
          <a:prstGeom prst="rect">
            <a:avLst/>
          </a:prstGeom>
        </p:spPr>
      </p:pic>
    </p:spTree>
    <p:extLst>
      <p:ext uri="{BB962C8B-B14F-4D97-AF65-F5344CB8AC3E}">
        <p14:creationId xmlns:p14="http://schemas.microsoft.com/office/powerpoint/2010/main" val="34755178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1799</TotalTime>
  <Words>1199</Words>
  <Application>Microsoft Macintosh PowerPoint</Application>
  <PresentationFormat>Widescreen</PresentationFormat>
  <Paragraphs>125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Algerian</vt:lpstr>
      <vt:lpstr>Arial</vt:lpstr>
      <vt:lpstr>Arial Black</vt:lpstr>
      <vt:lpstr>Century Gothic</vt:lpstr>
      <vt:lpstr>Times New Roman</vt:lpstr>
      <vt:lpstr>Wingdings 3</vt:lpstr>
      <vt:lpstr>Wisp</vt:lpstr>
      <vt:lpstr>Comprehensive Analysis of Stack Overflow Posts </vt:lpstr>
      <vt:lpstr>Introduction</vt:lpstr>
      <vt:lpstr>Problem statement and objective</vt:lpstr>
      <vt:lpstr>Dataset Details</vt:lpstr>
      <vt:lpstr>Project Architecture</vt:lpstr>
      <vt:lpstr>Project Architecture Components</vt:lpstr>
      <vt:lpstr>EC2-Instance creation</vt:lpstr>
      <vt:lpstr>Data Retrieving from Website</vt:lpstr>
      <vt:lpstr>Extracting the stack overflow data from this link: 'https://archive.org/download/stackexchange/stackoverflow.com-Posts.7z’ in a compressed format. Once the data is downloaded (19 GB), decompress it using 7 zip to retrieve 98 GB of data, with the command  7z x /home/ubuntu/posts.7z  </vt:lpstr>
      <vt:lpstr>Data Storage – S3 bucket</vt:lpstr>
      <vt:lpstr>Data Storage – S3 bucket</vt:lpstr>
      <vt:lpstr>EMR-Cluster</vt:lpstr>
      <vt:lpstr>PowerPoint Presentation</vt:lpstr>
      <vt:lpstr>Data Preprocessing</vt:lpstr>
      <vt:lpstr>Data Transformations</vt:lpstr>
      <vt:lpstr>Data Transformation</vt:lpstr>
      <vt:lpstr>Automation Task Details</vt:lpstr>
      <vt:lpstr>PowerPoint Presentation</vt:lpstr>
      <vt:lpstr>PowerPoint Presentation</vt:lpstr>
      <vt:lpstr>PowerPoint Presentation</vt:lpstr>
      <vt:lpstr>Data Analysis AND Visualizations</vt:lpstr>
      <vt:lpstr>Data Analysis</vt:lpstr>
      <vt:lpstr>Data Analysis</vt:lpstr>
      <vt:lpstr>PowerPoint Presentation</vt:lpstr>
      <vt:lpstr>Number of Questions/Answers evolve over time: Below graph shows the trend of questions and answers over the period(2008 – 2022) </vt:lpstr>
      <vt:lpstr>Count of number of tags: It has around 61662 tags from which below are the top 10 rows</vt:lpstr>
      <vt:lpstr> Popularity of spark/spark-sql tag over the period (2012-2022) </vt:lpstr>
      <vt:lpstr>Conclusion</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Analysis of Stack Overflow Posts</dc:title>
  <dc:creator>N KARTHIK</dc:creator>
  <cp:lastModifiedBy>Shreya Chilumukuru</cp:lastModifiedBy>
  <cp:revision>89</cp:revision>
  <dcterms:created xsi:type="dcterms:W3CDTF">2024-05-01T01:21:36Z</dcterms:created>
  <dcterms:modified xsi:type="dcterms:W3CDTF">2024-05-08T23:04:24Z</dcterms:modified>
</cp:coreProperties>
</file>